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5"/>
  </p:notesMasterIdLst>
  <p:sldIdLst>
    <p:sldId id="256" r:id="rId2"/>
    <p:sldId id="257" r:id="rId3"/>
    <p:sldId id="267" r:id="rId4"/>
    <p:sldId id="283" r:id="rId5"/>
    <p:sldId id="286" r:id="rId6"/>
    <p:sldId id="284" r:id="rId7"/>
    <p:sldId id="272" r:id="rId8"/>
    <p:sldId id="269" r:id="rId9"/>
    <p:sldId id="268" r:id="rId10"/>
    <p:sldId id="281" r:id="rId11"/>
    <p:sldId id="282" r:id="rId12"/>
    <p:sldId id="280" r:id="rId13"/>
    <p:sldId id="260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750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64702-1597-489A-B051-4FB557F77602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4F16E-1454-4B9A-BB8E-44132CCC3D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240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belaruspolls.org/" TargetMode="External"/><Relationship Id="rId7" Type="http://schemas.openxmlformats.org/officeDocument/2006/relationships/hyperlink" Target="https://bawlab.eu/" TargetMode="External"/><Relationship Id="rId2" Type="http://schemas.openxmlformats.org/officeDocument/2006/relationships/hyperlink" Target="https://newbelarus.vision/specia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rodny-opros.medium.com/" TargetMode="External"/><Relationship Id="rId5" Type="http://schemas.openxmlformats.org/officeDocument/2006/relationships/hyperlink" Target="https://narodnae-apytanne.info/" TargetMode="External"/><Relationship Id="rId4" Type="http://schemas.openxmlformats.org/officeDocument/2006/relationships/hyperlink" Target="https://narodny-opros.net/" TargetMode="External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hyperlink" Target="http://masmi.by/" TargetMode="External"/><Relationship Id="rId18" Type="http://schemas.openxmlformats.org/officeDocument/2006/relationships/hyperlink" Target="https://mediaiq.info/" TargetMode="External"/><Relationship Id="rId26" Type="http://schemas.openxmlformats.org/officeDocument/2006/relationships/image" Target="../media/image22.png"/><Relationship Id="rId3" Type="http://schemas.openxmlformats.org/officeDocument/2006/relationships/hyperlink" Target="https://bct.expert/be" TargetMode="External"/><Relationship Id="rId21" Type="http://schemas.openxmlformats.org/officeDocument/2006/relationships/image" Target="../media/image17.png"/><Relationship Id="rId7" Type="http://schemas.openxmlformats.org/officeDocument/2006/relationships/image" Target="../media/image10.png"/><Relationship Id="rId12" Type="http://schemas.openxmlformats.org/officeDocument/2006/relationships/hyperlink" Target="http://www.cspr.bsu.by/?page_id=122" TargetMode="External"/><Relationship Id="rId17" Type="http://schemas.openxmlformats.org/officeDocument/2006/relationships/hyperlink" Target="https://isans.org/" TargetMode="External"/><Relationship Id="rId25" Type="http://schemas.openxmlformats.org/officeDocument/2006/relationships/image" Target="../media/image21.png"/><Relationship Id="rId2" Type="http://schemas.openxmlformats.org/officeDocument/2006/relationships/hyperlink" Target="https://www.beroc.org/publications/" TargetMode="External"/><Relationship Id="rId16" Type="http://schemas.openxmlformats.org/officeDocument/2006/relationships/hyperlink" Target="https://cet.eurobelarus.info/by/" TargetMode="External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alityka.org/" TargetMode="External"/><Relationship Id="rId11" Type="http://schemas.openxmlformats.org/officeDocument/2006/relationships/image" Target="../media/image14.png"/><Relationship Id="rId24" Type="http://schemas.openxmlformats.org/officeDocument/2006/relationships/image" Target="../media/image20.png"/><Relationship Id="rId5" Type="http://schemas.openxmlformats.org/officeDocument/2006/relationships/hyperlink" Target="https://belinstitute.com/" TargetMode="External"/><Relationship Id="rId15" Type="http://schemas.openxmlformats.org/officeDocument/2006/relationships/hyperlink" Target="https://www.research.by/" TargetMode="External"/><Relationship Id="rId23" Type="http://schemas.openxmlformats.org/officeDocument/2006/relationships/image" Target="../media/image19.png"/><Relationship Id="rId10" Type="http://schemas.openxmlformats.org/officeDocument/2006/relationships/image" Target="../media/image13.png"/><Relationship Id="rId19" Type="http://schemas.openxmlformats.org/officeDocument/2006/relationships/image" Target="../media/image15.png"/><Relationship Id="rId4" Type="http://schemas.openxmlformats.org/officeDocument/2006/relationships/hyperlink" Target="https://bipart.eu/" TargetMode="External"/><Relationship Id="rId9" Type="http://schemas.openxmlformats.org/officeDocument/2006/relationships/image" Target="../media/image12.png"/><Relationship Id="rId14" Type="http://schemas.openxmlformats.org/officeDocument/2006/relationships/hyperlink" Target="https://miaresearch.by/" TargetMode="External"/><Relationship Id="rId22" Type="http://schemas.openxmlformats.org/officeDocument/2006/relationships/image" Target="../media/image18.png"/><Relationship Id="rId27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e-BY" smtClean="0"/>
              <a:t>САЦЫЯЛАГІЧНЫЯ </a:t>
            </a:r>
            <a:r>
              <a:rPr lang="be-BY" dirty="0" smtClean="0"/>
              <a:t>ДАСЛЕДАВАННІ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e-BY" dirty="0" smtClean="0"/>
              <a:t>Тэзісы лекцыі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158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00100"/>
          </a:xfrm>
        </p:spPr>
        <p:txBody>
          <a:bodyPr/>
          <a:lstStyle/>
          <a:p>
            <a:r>
              <a:rPr lang="be-BY" dirty="0" smtClean="0"/>
              <a:t>Што маем зараз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7993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be-BY" sz="1400" dirty="0" smtClean="0"/>
              <a:t>Звычайна, калі мы чуем пра сацыялагічныя апытанні, мы думаем пра сацыялогію. А калі чуем слова «сацыялогія», то думаем пра сацыялагічныя апытанні</a:t>
            </a:r>
            <a:r>
              <a:rPr lang="be-BY" sz="1400" dirty="0" smtClean="0"/>
              <a:t>. З </a:t>
            </a:r>
            <a:r>
              <a:rPr lang="be-BY" sz="1400" dirty="0" smtClean="0"/>
              <a:t>аднаго боку, такія трывалыя асацыяцыі зразумелыя і маюць рацыю. Бо зараз, асабліва калі мы кажам пра Беларусь, найбольш пашыраныя менавіта апытанні: </a:t>
            </a:r>
          </a:p>
          <a:p>
            <a:pPr marL="109728" indent="0">
              <a:buNone/>
            </a:pPr>
            <a:endParaRPr lang="be-BY" sz="1400" dirty="0" smtClean="0"/>
          </a:p>
          <a:p>
            <a:r>
              <a:rPr lang="be-BY" sz="1400" dirty="0" smtClean="0"/>
              <a:t>Цэнтр новых ідэй – </a:t>
            </a:r>
            <a:r>
              <a:rPr lang="en-US" sz="1400" dirty="0">
                <a:hlinkClick r:id="rId2"/>
              </a:rPr>
              <a:t>https://newbelarus.vision/special</a:t>
            </a:r>
            <a:r>
              <a:rPr lang="en-US" sz="1400" dirty="0" smtClean="0">
                <a:hlinkClick r:id="rId2"/>
              </a:rPr>
              <a:t>/</a:t>
            </a:r>
            <a:r>
              <a:rPr lang="be-BY" sz="1400" dirty="0" smtClean="0"/>
              <a:t> </a:t>
            </a:r>
          </a:p>
          <a:p>
            <a:endParaRPr lang="be-BY" sz="1400" dirty="0" smtClean="0"/>
          </a:p>
          <a:p>
            <a:r>
              <a:rPr lang="be-BY" sz="1400" dirty="0" smtClean="0"/>
              <a:t>Беларуская </a:t>
            </a:r>
            <a:r>
              <a:rPr lang="be-BY" sz="1400" dirty="0" smtClean="0"/>
              <a:t>ініцыятыва </a:t>
            </a:r>
            <a:r>
              <a:rPr lang="pl-PL" sz="1400" dirty="0" smtClean="0"/>
              <a:t>Chatham House</a:t>
            </a:r>
            <a:r>
              <a:rPr lang="be-BY" sz="1400" dirty="0"/>
              <a:t> </a:t>
            </a:r>
            <a:r>
              <a:rPr lang="be-BY" sz="1400" dirty="0" smtClean="0"/>
              <a:t>– </a:t>
            </a:r>
            <a:r>
              <a:rPr lang="en-US" sz="1400" dirty="0">
                <a:hlinkClick r:id="rId3"/>
              </a:rPr>
              <a:t>https://belaruspolls.org</a:t>
            </a:r>
            <a:r>
              <a:rPr lang="en-US" sz="1400" dirty="0" smtClean="0">
                <a:hlinkClick r:id="rId3"/>
              </a:rPr>
              <a:t>/</a:t>
            </a:r>
            <a:r>
              <a:rPr lang="be-BY" sz="1400" dirty="0" smtClean="0"/>
              <a:t> </a:t>
            </a:r>
          </a:p>
          <a:p>
            <a:endParaRPr lang="be-BY" sz="1400" dirty="0" smtClean="0"/>
          </a:p>
          <a:p>
            <a:r>
              <a:rPr lang="be-BY" sz="1400" dirty="0" smtClean="0"/>
              <a:t>Народнае </a:t>
            </a:r>
            <a:r>
              <a:rPr lang="be-BY" sz="1400" dirty="0" smtClean="0"/>
              <a:t>апытанне – </a:t>
            </a:r>
            <a:r>
              <a:rPr lang="en-US" sz="1400" dirty="0">
                <a:hlinkClick r:id="rId4"/>
              </a:rPr>
              <a:t>https://narodny-opros.net</a:t>
            </a:r>
            <a:r>
              <a:rPr lang="en-US" sz="1400" dirty="0" smtClean="0">
                <a:hlinkClick r:id="rId4"/>
              </a:rPr>
              <a:t>/</a:t>
            </a:r>
            <a:r>
              <a:rPr lang="be-BY" sz="1400" dirty="0" smtClean="0"/>
              <a:t> , </a:t>
            </a:r>
            <a:r>
              <a:rPr lang="en-US" sz="1400" dirty="0">
                <a:hlinkClick r:id="rId5"/>
              </a:rPr>
              <a:t>https://narodnae-apytanne.info</a:t>
            </a:r>
            <a:r>
              <a:rPr lang="en-US" sz="1400" dirty="0" smtClean="0">
                <a:hlinkClick r:id="rId5"/>
              </a:rPr>
              <a:t>/</a:t>
            </a:r>
            <a:r>
              <a:rPr lang="be-BY" sz="1400" dirty="0" smtClean="0"/>
              <a:t> </a:t>
            </a:r>
            <a:r>
              <a:rPr lang="en-US" sz="1400" dirty="0">
                <a:hlinkClick r:id="rId6"/>
              </a:rPr>
              <a:t>https://narodny-opros.medium.com</a:t>
            </a:r>
            <a:r>
              <a:rPr lang="en-US" sz="1400" dirty="0" smtClean="0">
                <a:hlinkClick r:id="rId6"/>
              </a:rPr>
              <a:t>/</a:t>
            </a:r>
            <a:r>
              <a:rPr lang="be-BY" sz="1400" dirty="0" smtClean="0"/>
              <a:t> </a:t>
            </a:r>
          </a:p>
          <a:p>
            <a:endParaRPr lang="be-BY" sz="1400" dirty="0" smtClean="0"/>
          </a:p>
          <a:p>
            <a:r>
              <a:rPr lang="be-BY" sz="1400" dirty="0" smtClean="0"/>
              <a:t>група Філіпа Біканава – о толькі Гугл, </a:t>
            </a:r>
          </a:p>
          <a:p>
            <a:endParaRPr lang="be-BY" sz="1400" dirty="0" smtClean="0"/>
          </a:p>
          <a:p>
            <a:r>
              <a:rPr lang="be-BY" sz="1400" dirty="0" smtClean="0"/>
              <a:t>Беларуская аналітычная майстэрня – о </a:t>
            </a:r>
            <a:r>
              <a:rPr lang="en-US" sz="1400" dirty="0">
                <a:hlinkClick r:id="rId7"/>
              </a:rPr>
              <a:t>https://bawlab.eu</a:t>
            </a:r>
            <a:r>
              <a:rPr lang="en-US" sz="1400" dirty="0" smtClean="0">
                <a:hlinkClick r:id="rId7"/>
              </a:rPr>
              <a:t>/</a:t>
            </a:r>
            <a:r>
              <a:rPr lang="be-BY" sz="1400" dirty="0" smtClean="0"/>
              <a:t> </a:t>
            </a:r>
          </a:p>
          <a:p>
            <a:pPr marL="109728" indent="0">
              <a:buNone/>
            </a:pPr>
            <a:endParaRPr lang="be-BY" sz="1400" dirty="0" smtClean="0"/>
          </a:p>
          <a:p>
            <a:pPr marL="109728" indent="0">
              <a:buNone/>
            </a:pPr>
            <a:endParaRPr lang="be-BY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958" y="3098401"/>
            <a:ext cx="4845546" cy="179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7575326" y="2931790"/>
            <a:ext cx="115212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377" y="3670264"/>
            <a:ext cx="4343002" cy="317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224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00100"/>
          </a:xfrm>
        </p:spPr>
        <p:txBody>
          <a:bodyPr/>
          <a:lstStyle/>
          <a:p>
            <a:r>
              <a:rPr lang="be-BY" dirty="0"/>
              <a:t>Што маем зараз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1590"/>
            <a:ext cx="3970784" cy="37993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be-BY" sz="1400" dirty="0" smtClean="0"/>
              <a:t>То бок асацыяцыя сацыялогіі з апытаннямі мае рацыю, але не цалкам, бо вельмі блізкія даследаванні праводзяцца і калегамі з сумежных сфер навукі (і экспертызы):</a:t>
            </a:r>
          </a:p>
          <a:p>
            <a:pPr marL="109728" indent="0">
              <a:buNone/>
            </a:pPr>
            <a:endParaRPr lang="be-BY" sz="1400" dirty="0"/>
          </a:p>
          <a:p>
            <a:pPr marL="109728" indent="0">
              <a:buNone/>
            </a:pPr>
            <a:r>
              <a:rPr lang="en-US" sz="1400" dirty="0">
                <a:hlinkClick r:id="rId2"/>
              </a:rPr>
              <a:t>https://www.beroc.org/publications</a:t>
            </a:r>
            <a:r>
              <a:rPr lang="en-US" sz="1400" dirty="0" smtClean="0">
                <a:hlinkClick r:id="rId2"/>
              </a:rPr>
              <a:t>/</a:t>
            </a:r>
            <a:r>
              <a:rPr lang="be-BY" sz="1400" dirty="0" smtClean="0"/>
              <a:t> </a:t>
            </a:r>
          </a:p>
          <a:p>
            <a:pPr marL="109728" indent="0">
              <a:buNone/>
            </a:pPr>
            <a:endParaRPr lang="be-BY" sz="1400" dirty="0"/>
          </a:p>
          <a:p>
            <a:pPr marL="109728" indent="0">
              <a:buNone/>
            </a:pPr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bct.expert/be</a:t>
            </a:r>
            <a:r>
              <a:rPr lang="be-BY" sz="1400" dirty="0" smtClean="0"/>
              <a:t> </a:t>
            </a:r>
          </a:p>
          <a:p>
            <a:pPr marL="109728" indent="0">
              <a:buNone/>
            </a:pPr>
            <a:endParaRPr lang="be-BY" sz="1400" dirty="0"/>
          </a:p>
          <a:p>
            <a:pPr marL="109728" indent="0">
              <a:buNone/>
            </a:pPr>
            <a:r>
              <a:rPr lang="en-US" sz="1400" dirty="0">
                <a:hlinkClick r:id="rId4"/>
              </a:rPr>
              <a:t>https://bipart.eu</a:t>
            </a:r>
            <a:r>
              <a:rPr lang="en-US" sz="1400" dirty="0" smtClean="0">
                <a:hlinkClick r:id="rId4"/>
              </a:rPr>
              <a:t>/</a:t>
            </a:r>
            <a:r>
              <a:rPr lang="be-BY" sz="1400" dirty="0" smtClean="0"/>
              <a:t> </a:t>
            </a:r>
          </a:p>
          <a:p>
            <a:pPr marL="109728" indent="0">
              <a:buNone/>
            </a:pPr>
            <a:endParaRPr lang="be-BY" sz="1400" dirty="0"/>
          </a:p>
          <a:p>
            <a:pPr marL="109728" indent="0">
              <a:buNone/>
            </a:pPr>
            <a:r>
              <a:rPr lang="en-US" sz="1400" dirty="0">
                <a:hlinkClick r:id="rId5"/>
              </a:rPr>
              <a:t>https://belinstitute.com</a:t>
            </a:r>
            <a:r>
              <a:rPr lang="en-US" sz="1400" dirty="0" smtClean="0">
                <a:hlinkClick r:id="rId5"/>
              </a:rPr>
              <a:t>/</a:t>
            </a:r>
            <a:r>
              <a:rPr lang="be-BY" sz="1400" dirty="0" smtClean="0"/>
              <a:t> </a:t>
            </a:r>
          </a:p>
          <a:p>
            <a:pPr marL="109728" indent="0">
              <a:buNone/>
            </a:pPr>
            <a:endParaRPr lang="be-BY" sz="1400" dirty="0"/>
          </a:p>
          <a:p>
            <a:pPr marL="109728" indent="0">
              <a:buNone/>
            </a:pPr>
            <a:r>
              <a:rPr lang="en-US" sz="1400" dirty="0">
                <a:hlinkClick r:id="rId6"/>
              </a:rPr>
              <a:t>https://palityka.org</a:t>
            </a:r>
            <a:r>
              <a:rPr lang="en-US" sz="1400" dirty="0" smtClean="0">
                <a:hlinkClick r:id="rId6"/>
              </a:rPr>
              <a:t>/</a:t>
            </a:r>
            <a:r>
              <a:rPr lang="be-BY" sz="1400" dirty="0" smtClean="0"/>
              <a:t> </a:t>
            </a:r>
          </a:p>
          <a:p>
            <a:pPr marL="109728" indent="0">
              <a:buNone/>
            </a:pPr>
            <a:endParaRPr lang="be-BY" sz="1400" dirty="0"/>
          </a:p>
          <a:p>
            <a:pPr marL="109728" indent="0">
              <a:buNone/>
            </a:pPr>
            <a:endParaRPr lang="be-BY" sz="1400" dirty="0" smtClean="0"/>
          </a:p>
          <a:p>
            <a:pPr marL="109728" indent="0">
              <a:buNone/>
            </a:pPr>
            <a:endParaRPr lang="be-BY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4" y="2283718"/>
            <a:ext cx="1263852" cy="663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299942"/>
            <a:ext cx="1203003" cy="747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891" y="3867894"/>
            <a:ext cx="866775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352" y="3048306"/>
            <a:ext cx="2616324" cy="223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07854"/>
            <a:ext cx="1779662" cy="339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92785" y="845852"/>
            <a:ext cx="36724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be-BY" sz="1400" dirty="0" smtClean="0">
              <a:hlinkClick r:id="rId12"/>
            </a:endParaRPr>
          </a:p>
          <a:p>
            <a:pPr algn="r"/>
            <a:r>
              <a:rPr lang="en-US" sz="1400" dirty="0">
                <a:hlinkClick r:id="rId12"/>
              </a:rPr>
              <a:t>http://www.iiseps.org/?p=114</a:t>
            </a:r>
            <a:endParaRPr lang="be-BY" sz="1400" dirty="0">
              <a:hlinkClick r:id="rId12"/>
            </a:endParaRPr>
          </a:p>
          <a:p>
            <a:pPr algn="r"/>
            <a:endParaRPr lang="be-BY" sz="1400" dirty="0" smtClean="0">
              <a:hlinkClick r:id="rId12"/>
            </a:endParaRPr>
          </a:p>
          <a:p>
            <a:pPr algn="r"/>
            <a:r>
              <a:rPr lang="en-US" sz="1400" dirty="0">
                <a:hlinkClick r:id="rId12"/>
              </a:rPr>
              <a:t>https://socio.bas-net.by/</a:t>
            </a:r>
            <a:endParaRPr lang="be-BY" sz="1400" dirty="0" smtClean="0">
              <a:hlinkClick r:id="rId12"/>
            </a:endParaRPr>
          </a:p>
          <a:p>
            <a:pPr algn="r"/>
            <a:endParaRPr lang="be-BY" sz="1400" dirty="0">
              <a:hlinkClick r:id="rId12"/>
            </a:endParaRPr>
          </a:p>
          <a:p>
            <a:pPr algn="r"/>
            <a:r>
              <a:rPr lang="en-US" sz="1400" dirty="0" smtClean="0">
                <a:hlinkClick r:id="rId12"/>
              </a:rPr>
              <a:t>http</a:t>
            </a:r>
            <a:r>
              <a:rPr lang="en-US" sz="1400" dirty="0">
                <a:hlinkClick r:id="rId12"/>
              </a:rPr>
              <a:t>://www.cspr.bsu.by/?</a:t>
            </a:r>
            <a:r>
              <a:rPr lang="en-US" sz="1400" dirty="0" smtClean="0">
                <a:hlinkClick r:id="rId12"/>
              </a:rPr>
              <a:t>page_id=122</a:t>
            </a:r>
            <a:r>
              <a:rPr lang="be-BY" sz="1400" dirty="0" smtClean="0"/>
              <a:t> </a:t>
            </a:r>
          </a:p>
          <a:p>
            <a:pPr algn="r"/>
            <a:endParaRPr lang="be-BY" sz="1400" dirty="0" smtClean="0"/>
          </a:p>
          <a:p>
            <a:pPr algn="r"/>
            <a:r>
              <a:rPr lang="en-US" sz="1400" dirty="0">
                <a:hlinkClick r:id="rId13"/>
              </a:rPr>
              <a:t>http://masmi.by</a:t>
            </a:r>
            <a:r>
              <a:rPr lang="en-US" sz="1400" dirty="0" smtClean="0">
                <a:hlinkClick r:id="rId13"/>
              </a:rPr>
              <a:t>/</a:t>
            </a:r>
            <a:endParaRPr lang="be-BY" sz="1400" dirty="0" smtClean="0"/>
          </a:p>
          <a:p>
            <a:pPr algn="r"/>
            <a:endParaRPr lang="be-BY" sz="1400" dirty="0"/>
          </a:p>
          <a:p>
            <a:pPr algn="r"/>
            <a:r>
              <a:rPr lang="en-US" sz="1400" dirty="0">
                <a:hlinkClick r:id="rId14"/>
              </a:rPr>
              <a:t>https://miaresearch.by</a:t>
            </a:r>
            <a:r>
              <a:rPr lang="en-US" sz="1400" dirty="0" smtClean="0">
                <a:hlinkClick r:id="rId14"/>
              </a:rPr>
              <a:t>/</a:t>
            </a:r>
            <a:r>
              <a:rPr lang="be-BY" sz="1400" dirty="0" smtClean="0"/>
              <a:t>  </a:t>
            </a:r>
            <a:endParaRPr lang="be-BY" sz="1400" dirty="0"/>
          </a:p>
          <a:p>
            <a:pPr algn="r"/>
            <a:endParaRPr lang="be-BY" sz="1400" dirty="0" smtClean="0"/>
          </a:p>
          <a:p>
            <a:pPr algn="r"/>
            <a:r>
              <a:rPr lang="en-US" sz="1400" dirty="0">
                <a:hlinkClick r:id="rId15"/>
              </a:rPr>
              <a:t>https://www.research.by</a:t>
            </a:r>
            <a:r>
              <a:rPr lang="en-US" sz="1400" dirty="0" smtClean="0">
                <a:hlinkClick r:id="rId15"/>
              </a:rPr>
              <a:t>/</a:t>
            </a:r>
            <a:endParaRPr lang="be-BY" sz="1400" dirty="0" smtClean="0"/>
          </a:p>
          <a:p>
            <a:pPr algn="r"/>
            <a:endParaRPr lang="be-BY" sz="1400" dirty="0"/>
          </a:p>
          <a:p>
            <a:pPr algn="r"/>
            <a:r>
              <a:rPr lang="en-US" sz="1400" dirty="0">
                <a:hlinkClick r:id="rId16"/>
              </a:rPr>
              <a:t>https://cet.eurobelarus.info/by</a:t>
            </a:r>
            <a:r>
              <a:rPr lang="en-US" sz="1400" dirty="0" smtClean="0">
                <a:hlinkClick r:id="rId16"/>
              </a:rPr>
              <a:t>/</a:t>
            </a:r>
            <a:r>
              <a:rPr lang="be-BY" sz="1400" dirty="0" smtClean="0"/>
              <a:t> </a:t>
            </a:r>
          </a:p>
          <a:p>
            <a:pPr algn="r"/>
            <a:endParaRPr lang="be-BY" sz="1400" dirty="0"/>
          </a:p>
          <a:p>
            <a:pPr algn="r"/>
            <a:r>
              <a:rPr lang="en-US" sz="1400" dirty="0">
                <a:hlinkClick r:id="rId17"/>
              </a:rPr>
              <a:t>https://isans.org</a:t>
            </a:r>
            <a:r>
              <a:rPr lang="en-US" sz="1400" dirty="0" smtClean="0">
                <a:hlinkClick r:id="rId17"/>
              </a:rPr>
              <a:t>/</a:t>
            </a:r>
            <a:endParaRPr lang="be-BY" sz="1400" dirty="0" smtClean="0"/>
          </a:p>
          <a:p>
            <a:pPr algn="r"/>
            <a:endParaRPr lang="be-BY" sz="1400" dirty="0"/>
          </a:p>
          <a:p>
            <a:pPr algn="r"/>
            <a:r>
              <a:rPr lang="en-US" sz="1400" dirty="0">
                <a:hlinkClick r:id="rId18"/>
              </a:rPr>
              <a:t>https://mediaiq.info</a:t>
            </a:r>
            <a:r>
              <a:rPr lang="en-US" sz="1400" dirty="0" smtClean="0">
                <a:hlinkClick r:id="rId18"/>
              </a:rPr>
              <a:t>/</a:t>
            </a:r>
            <a:r>
              <a:rPr lang="be-BY" sz="1400" dirty="0" smtClean="0"/>
              <a:t>   </a:t>
            </a:r>
            <a:endParaRPr lang="ru-RU" sz="1400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459" y="3153131"/>
            <a:ext cx="1876797" cy="472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11" y="4047526"/>
            <a:ext cx="2295524" cy="371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035" y="4545130"/>
            <a:ext cx="2280245" cy="25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60" y="2350104"/>
            <a:ext cx="82867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177" y="1729057"/>
            <a:ext cx="438721" cy="62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898" y="1357804"/>
            <a:ext cx="1149248" cy="43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813" y="771550"/>
            <a:ext cx="478720" cy="55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023" y="3562951"/>
            <a:ext cx="535395" cy="413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777" y="2793942"/>
            <a:ext cx="608233" cy="28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53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00100"/>
          </a:xfrm>
        </p:spPr>
        <p:txBody>
          <a:bodyPr/>
          <a:lstStyle/>
          <a:p>
            <a:r>
              <a:rPr lang="be-BY" dirty="0" smtClean="0"/>
              <a:t>На што звяртаць увагу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79931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be-BY" sz="1400" dirty="0" smtClean="0"/>
              <a:t>Каб звонку ацаніць даследаванне, трэба пашукаць адказы як мінімум на наступныя пытанні:</a:t>
            </a:r>
          </a:p>
          <a:p>
            <a:pPr marL="109728" indent="0">
              <a:buNone/>
            </a:pPr>
            <a:endParaRPr lang="be-BY" sz="1400" dirty="0"/>
          </a:p>
          <a:p>
            <a:pPr>
              <a:buFontTx/>
              <a:buChar char="-"/>
            </a:pPr>
            <a:r>
              <a:rPr lang="be-BY" sz="1400" dirty="0" smtClean="0"/>
              <a:t>Якая арганізацыя праводзіла? (рэпутацыя, спецыялізацыя)</a:t>
            </a:r>
          </a:p>
          <a:p>
            <a:pPr>
              <a:buFontTx/>
              <a:buChar char="-"/>
            </a:pPr>
            <a:endParaRPr lang="be-BY" sz="1400" dirty="0"/>
          </a:p>
          <a:p>
            <a:pPr>
              <a:buFontTx/>
              <a:buChar char="-"/>
            </a:pPr>
            <a:r>
              <a:rPr lang="be-BY" sz="1400" dirty="0" smtClean="0"/>
              <a:t>Хто кіраўнік даследавання</a:t>
            </a:r>
            <a:r>
              <a:rPr lang="be-BY" sz="1400" dirty="0"/>
              <a:t>? </a:t>
            </a:r>
            <a:r>
              <a:rPr lang="be-BY" sz="1400" dirty="0" smtClean="0"/>
              <a:t>(спецыялізацыя, рэпутацыя)</a:t>
            </a:r>
          </a:p>
          <a:p>
            <a:pPr>
              <a:buFontTx/>
              <a:buChar char="-"/>
            </a:pPr>
            <a:endParaRPr lang="be-BY" sz="1400" dirty="0"/>
          </a:p>
          <a:p>
            <a:pPr>
              <a:buFontTx/>
              <a:buChar char="-"/>
            </a:pPr>
            <a:r>
              <a:rPr lang="be-BY" sz="1400" dirty="0" smtClean="0"/>
              <a:t>Калі праводзілася даследаванне? (тэрміны)</a:t>
            </a:r>
          </a:p>
          <a:p>
            <a:pPr>
              <a:buFontTx/>
              <a:buChar char="-"/>
            </a:pPr>
            <a:endParaRPr lang="be-BY" sz="1400" dirty="0"/>
          </a:p>
          <a:p>
            <a:pPr>
              <a:buFontTx/>
              <a:buChar char="-"/>
            </a:pPr>
            <a:r>
              <a:rPr lang="be-BY" sz="1400" dirty="0" smtClean="0"/>
              <a:t>Аб кім даследаванне? (аб’ект, рэпрэзентацыя)</a:t>
            </a:r>
          </a:p>
          <a:p>
            <a:pPr marL="109728" indent="0">
              <a:buNone/>
            </a:pPr>
            <a:endParaRPr lang="be-BY" sz="1400" dirty="0" smtClean="0"/>
          </a:p>
          <a:p>
            <a:pPr>
              <a:buFontTx/>
              <a:buChar char="-"/>
            </a:pPr>
            <a:r>
              <a:rPr lang="be-BY" sz="1400" dirty="0" smtClean="0"/>
              <a:t>Якія выкарыстоўваліся метады? (якасныя, колькасныя) </a:t>
            </a:r>
            <a:r>
              <a:rPr lang="be-BY" sz="1400" dirty="0" smtClean="0">
                <a:solidFill>
                  <a:schemeClr val="bg1">
                    <a:lumMod val="50000"/>
                  </a:schemeClr>
                </a:solidFill>
              </a:rPr>
              <a:t>Памер выбаркі</a:t>
            </a:r>
          </a:p>
          <a:p>
            <a:pPr>
              <a:buFontTx/>
              <a:buChar char="-"/>
            </a:pPr>
            <a:endParaRPr lang="be-BY" sz="1400" dirty="0"/>
          </a:p>
          <a:p>
            <a:pPr>
              <a:buFontTx/>
              <a:buChar char="-"/>
            </a:pPr>
            <a:r>
              <a:rPr lang="be-BY" sz="1400" dirty="0" smtClean="0"/>
              <a:t>Ці дэманструюць фармулёўкі пытанняў, адказаў? Ці ёсьць база даследавання?</a:t>
            </a:r>
          </a:p>
          <a:p>
            <a:pPr>
              <a:buFontTx/>
              <a:buChar char="-"/>
            </a:pPr>
            <a:endParaRPr lang="be-BY" sz="1400" dirty="0"/>
          </a:p>
          <a:p>
            <a:pPr>
              <a:buFontTx/>
              <a:buChar char="-"/>
            </a:pPr>
            <a:r>
              <a:rPr lang="be-BY" sz="1400" dirty="0" smtClean="0"/>
              <a:t>У ідэале – ці паказана дынаміка?</a:t>
            </a:r>
            <a:endParaRPr lang="be-BY" sz="1400" dirty="0"/>
          </a:p>
          <a:p>
            <a:pPr>
              <a:buFontTx/>
              <a:buChar char="-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4036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be-BY" smtClean="0"/>
              <a:t>УСЁ,</a:t>
            </a:r>
          </a:p>
          <a:p>
            <a:pPr marL="109728" indent="0" algn="ctr">
              <a:buNone/>
            </a:pPr>
            <a:r>
              <a:rPr lang="be-BY" dirty="0"/>
              <a:t>д</a:t>
            </a:r>
            <a:r>
              <a:rPr lang="be-BY" smtClean="0"/>
              <a:t>зякуй за ўвагу!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897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00100"/>
          </a:xfrm>
        </p:spPr>
        <p:txBody>
          <a:bodyPr/>
          <a:lstStyle/>
          <a:p>
            <a:r>
              <a:rPr lang="be-BY" dirty="0" smtClean="0"/>
              <a:t>Уводзіны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79931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be-BY" sz="1400" dirty="0" smtClean="0"/>
              <a:t>Звычайна, калі мы чуем пра сацыялагічныя апытанні, мы думаем пра сацыялогію. А калі чуем слова «сацыялогія», то думаем пра сацыялагічныя апытанні.</a:t>
            </a:r>
          </a:p>
          <a:p>
            <a:pPr marL="109728" indent="0">
              <a:buNone/>
            </a:pPr>
            <a:endParaRPr lang="be-BY" sz="1400" dirty="0"/>
          </a:p>
          <a:p>
            <a:pPr marL="109728" indent="0">
              <a:buNone/>
            </a:pPr>
            <a:r>
              <a:rPr lang="be-BY" sz="1400" dirty="0" smtClean="0"/>
              <a:t>З аднаго боку, такія трывалыя асацыяцыі зразумелыя і маюць рацыю. Бо зараз, асабліва калі мы кажам пра Беларусь, найбольш пашыраныя менавіта апытанні (Беларуская ініцыятыва </a:t>
            </a:r>
            <a:r>
              <a:rPr lang="pl-PL" sz="1400" dirty="0" smtClean="0"/>
              <a:t>Chatham House</a:t>
            </a:r>
            <a:r>
              <a:rPr lang="be-BY" sz="1400" dirty="0" smtClean="0"/>
              <a:t>, Народнае апытанне, група Філіпа Біканава, Беларуская аналітычная майстэрня і г.д.)</a:t>
            </a:r>
          </a:p>
          <a:p>
            <a:pPr marL="109728" indent="0">
              <a:buNone/>
            </a:pPr>
            <a:endParaRPr lang="be-BY" sz="1400" dirty="0"/>
          </a:p>
          <a:p>
            <a:pPr marL="109728" indent="0">
              <a:buNone/>
            </a:pPr>
            <a:r>
              <a:rPr lang="be-BY" sz="1400" dirty="0" smtClean="0"/>
              <a:t>То бок асацыяцыя сацыялогіі з апытаннямі мае рацыю, але не цалкам.</a:t>
            </a:r>
          </a:p>
          <a:p>
            <a:pPr marL="109728" indent="0">
              <a:buNone/>
            </a:pPr>
            <a:endParaRPr lang="be-BY" sz="1400" dirty="0"/>
          </a:p>
          <a:p>
            <a:pPr marL="109728" indent="0">
              <a:buNone/>
            </a:pPr>
            <a:r>
              <a:rPr lang="be-BY" sz="1400" dirty="0" smtClean="0"/>
              <a:t>Бо апытанні, з метадычнага погляду, цалкам аналагічныя сацыялагічным, праводзяць, напрыклад, і палітолагі, і эканамісты, і маркетолагі, і шмат хто яшчэ.</a:t>
            </a:r>
          </a:p>
          <a:p>
            <a:pPr marL="109728" indent="0">
              <a:buNone/>
            </a:pPr>
            <a:endParaRPr lang="be-BY" sz="1400" dirty="0"/>
          </a:p>
          <a:p>
            <a:pPr marL="109728" indent="0">
              <a:buNone/>
            </a:pPr>
            <a:r>
              <a:rPr lang="be-BY" sz="1400" dirty="0" smtClean="0"/>
              <a:t>З другога боку, сацыялагічныя даследаванні – гэта прастора, значна шырэйшая за апытанні.</a:t>
            </a:r>
          </a:p>
          <a:p>
            <a:pPr marL="109728" indent="0">
              <a:buNone/>
            </a:pPr>
            <a:endParaRPr lang="be-BY" sz="1400" dirty="0"/>
          </a:p>
          <a:p>
            <a:pPr marL="109728" indent="0">
              <a:buNone/>
            </a:pPr>
            <a:r>
              <a:rPr lang="be-BY" sz="1400" dirty="0" smtClean="0"/>
              <a:t>Дык што гэта за штукі такая – сацыялогія і сацыялагічныя даследаванні?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5148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00100"/>
          </a:xfrm>
        </p:spPr>
        <p:txBody>
          <a:bodyPr/>
          <a:lstStyle/>
          <a:p>
            <a:r>
              <a:rPr lang="be-BY" dirty="0" smtClean="0"/>
              <a:t>Сацыялогія як навука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1131590"/>
            <a:ext cx="4106593" cy="37993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be-BY" sz="1400" dirty="0" smtClean="0">
                <a:latin typeface="Calibri" pitchFamily="34" charset="0"/>
                <a:cs typeface="Calibri" pitchFamily="34" charset="0"/>
              </a:rPr>
              <a:t>Калі казаць проста, то </a:t>
            </a:r>
            <a:r>
              <a:rPr lang="be-BY" sz="1400" b="1" dirty="0" smtClean="0">
                <a:latin typeface="Calibri" pitchFamily="34" charset="0"/>
                <a:cs typeface="Calibri" pitchFamily="34" charset="0"/>
              </a:rPr>
              <a:t>сацыялогія</a:t>
            </a:r>
            <a:r>
              <a:rPr lang="be-BY" sz="1400" dirty="0" smtClean="0">
                <a:latin typeface="Calibri" pitchFamily="34" charset="0"/>
                <a:cs typeface="Calibri" pitchFamily="34" charset="0"/>
              </a:rPr>
              <a:t> – навука, якая вывучае грамадства як сістэму. </a:t>
            </a:r>
          </a:p>
          <a:p>
            <a:pPr marL="109728" indent="0">
              <a:buNone/>
            </a:pPr>
            <a:r>
              <a:rPr lang="be-BY" sz="1400" dirty="0" smtClean="0">
                <a:latin typeface="Calibri" pitchFamily="34" charset="0"/>
                <a:cs typeface="Calibri" pitchFamily="34" charset="0"/>
              </a:rPr>
              <a:t>Эмэрджэнтнасць грамадства – </a:t>
            </a:r>
            <a:r>
              <a:rPr lang="be-BY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сацыяльнае</a:t>
            </a:r>
            <a:r>
              <a:rPr lang="be-BY" sz="1400" dirty="0" smtClean="0">
                <a:latin typeface="Calibri" pitchFamily="34" charset="0"/>
                <a:cs typeface="Calibri" pitchFamily="34" charset="0"/>
              </a:rPr>
              <a:t> – гэта і ёсць прадметам сацыялогіі.</a:t>
            </a:r>
          </a:p>
          <a:p>
            <a:pPr marL="109728" indent="0">
              <a:buNone/>
            </a:pPr>
            <a:endParaRPr lang="be-BY" sz="1400" dirty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r>
              <a:rPr lang="be-BY" sz="1400" dirty="0" smtClean="0">
                <a:latin typeface="Calibri" pitchFamily="34" charset="0"/>
                <a:cs typeface="Calibri" pitchFamily="34" charset="0"/>
              </a:rPr>
              <a:t>І тут галоўнае пытанне: </a:t>
            </a:r>
            <a:r>
              <a:rPr lang="be-BY" sz="1400" b="1" dirty="0" smtClean="0">
                <a:latin typeface="Calibri" pitchFamily="34" charset="0"/>
                <a:cs typeface="Calibri" pitchFamily="34" charset="0"/>
              </a:rPr>
              <a:t>чым есць сацыяльнае?</a:t>
            </a:r>
          </a:p>
          <a:p>
            <a:pPr marL="109728" indent="0">
              <a:buNone/>
            </a:pPr>
            <a:endParaRPr lang="be-BY" sz="1400" b="1" dirty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r>
              <a:rPr lang="be-BY" sz="1400" dirty="0" smtClean="0">
                <a:latin typeface="Calibri" pitchFamily="34" charset="0"/>
                <a:cs typeface="Calibri" pitchFamily="34" charset="0"/>
              </a:rPr>
              <a:t>Салідарнасцю?</a:t>
            </a:r>
          </a:p>
          <a:p>
            <a:pPr marL="109728" indent="0">
              <a:buNone/>
            </a:pPr>
            <a:r>
              <a:rPr lang="be-BY" sz="1400" dirty="0" smtClean="0">
                <a:latin typeface="Calibri" pitchFamily="34" charset="0"/>
                <a:cs typeface="Calibri" pitchFamily="34" charset="0"/>
              </a:rPr>
              <a:t>Прымусам?</a:t>
            </a:r>
          </a:p>
          <a:p>
            <a:pPr marL="109728" indent="0">
              <a:buNone/>
            </a:pPr>
            <a:r>
              <a:rPr lang="be-BY" sz="1400" dirty="0" smtClean="0">
                <a:latin typeface="Calibri" pitchFamily="34" charset="0"/>
                <a:cs typeface="Calibri" pitchFamily="34" charset="0"/>
              </a:rPr>
              <a:t>Нормамі?</a:t>
            </a:r>
          </a:p>
          <a:p>
            <a:pPr marL="109728" indent="0">
              <a:buNone/>
            </a:pPr>
            <a:r>
              <a:rPr lang="be-BY" sz="1400" b="1" dirty="0" smtClean="0">
                <a:latin typeface="Calibri" pitchFamily="34" charset="0"/>
                <a:cs typeface="Calibri" pitchFamily="34" charset="0"/>
              </a:rPr>
              <a:t>Правам</a:t>
            </a:r>
            <a:r>
              <a:rPr lang="be-BY" sz="1400" dirty="0" smtClean="0">
                <a:latin typeface="Calibri" pitchFamily="34" charset="0"/>
                <a:cs typeface="Calibri" pitchFamily="34" charset="0"/>
              </a:rPr>
              <a:t>?</a:t>
            </a:r>
          </a:p>
          <a:p>
            <a:pPr marL="109728" indent="0">
              <a:buNone/>
            </a:pPr>
            <a:endParaRPr lang="be-BY" sz="1400" dirty="0" smtClean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endParaRPr lang="be-BY" sz="1400" dirty="0" smtClean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endParaRPr lang="be-BY" sz="1200" dirty="0" smtClean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427984" y="915566"/>
            <a:ext cx="2088232" cy="3240360"/>
            <a:chOff x="5868144" y="843558"/>
            <a:chExt cx="2088232" cy="3240360"/>
          </a:xfrm>
        </p:grpSpPr>
        <p:sp>
          <p:nvSpPr>
            <p:cNvPr id="11" name="Овал 10"/>
            <p:cNvSpPr/>
            <p:nvPr/>
          </p:nvSpPr>
          <p:spPr>
            <a:xfrm>
              <a:off x="6156176" y="843558"/>
              <a:ext cx="1512168" cy="151216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5868144" y="1491630"/>
              <a:ext cx="2088232" cy="2592288"/>
              <a:chOff x="395536" y="1131590"/>
              <a:chExt cx="2088232" cy="2592288"/>
            </a:xfrm>
            <a:solidFill>
              <a:schemeClr val="bg1"/>
            </a:solidFill>
          </p:grpSpPr>
          <p:sp>
            <p:nvSpPr>
              <p:cNvPr id="8" name="Равнобедренный треугольник 7"/>
              <p:cNvSpPr/>
              <p:nvPr/>
            </p:nvSpPr>
            <p:spPr>
              <a:xfrm>
                <a:off x="395536" y="1131590"/>
                <a:ext cx="2088232" cy="259228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755576" y="2859782"/>
                <a:ext cx="1368152" cy="0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1121710" y="1923678"/>
                <a:ext cx="648072" cy="0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TextBox 12"/>
          <p:cNvSpPr txBox="1"/>
          <p:nvPr/>
        </p:nvSpPr>
        <p:spPr>
          <a:xfrm>
            <a:off x="5334178" y="1121280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b="1" i="1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ru-RU" sz="1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0052" y="1907628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b="1" dirty="0">
                <a:solidFill>
                  <a:srgbClr val="FF0000"/>
                </a:solidFill>
              </a:rPr>
              <a:t>2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16016" y="2624931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b="1" dirty="0" smtClean="0">
                <a:solidFill>
                  <a:srgbClr val="FF0000"/>
                </a:solidFill>
              </a:rPr>
              <a:t>3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19777" y="3507854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b="1" dirty="0" smtClean="0">
                <a:solidFill>
                  <a:srgbClr val="FF0000"/>
                </a:solidFill>
              </a:rPr>
              <a:t>4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69112" y="2780615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dirty="0"/>
              <a:t>6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5160162" y="2441082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dirty="0"/>
              <a:t>5</a:t>
            </a:r>
            <a:endParaRPr lang="ru-RU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514198" y="2756550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dirty="0"/>
              <a:t>7</a:t>
            </a:r>
            <a:endParaRPr lang="ru-RU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763758" y="3037334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dirty="0"/>
              <a:t>8</a:t>
            </a:r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919375" y="3344335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b="1" i="1" dirty="0" smtClean="0">
                <a:solidFill>
                  <a:schemeClr val="bg1">
                    <a:lumMod val="50000"/>
                  </a:schemeClr>
                </a:solidFill>
              </a:rPr>
              <a:t>9</a:t>
            </a:r>
            <a:endParaRPr lang="ru-RU" sz="1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68144" y="3716823"/>
            <a:ext cx="4320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b="1" i="1" dirty="0" smtClean="0">
                <a:solidFill>
                  <a:schemeClr val="bg1">
                    <a:lumMod val="50000"/>
                  </a:schemeClr>
                </a:solidFill>
              </a:rPr>
              <a:t>10</a:t>
            </a:r>
            <a:endParaRPr lang="ru-RU" sz="1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29924" y="1259779"/>
            <a:ext cx="2627784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1050" b="1" i="1" dirty="0" smtClean="0">
                <a:solidFill>
                  <a:schemeClr val="bg1">
                    <a:lumMod val="50000"/>
                  </a:schemeClr>
                </a:solidFill>
              </a:rPr>
              <a:t>1 – філасофія</a:t>
            </a:r>
          </a:p>
          <a:p>
            <a:r>
              <a:rPr lang="be-BY" sz="1050" b="1" dirty="0" smtClean="0">
                <a:solidFill>
                  <a:srgbClr val="FF0000"/>
                </a:solidFill>
              </a:rPr>
              <a:t>2 – сацыяльная тэорыя</a:t>
            </a:r>
          </a:p>
          <a:p>
            <a:endParaRPr lang="be-BY" sz="1050" dirty="0" smtClean="0"/>
          </a:p>
          <a:p>
            <a:r>
              <a:rPr lang="be-BY" sz="1050" b="1" dirty="0" smtClean="0">
                <a:solidFill>
                  <a:srgbClr val="FF0000"/>
                </a:solidFill>
              </a:rPr>
              <a:t>3 – спецыяльныя сацыялагічныя тэорыі / тэорыі сярэдняга ўзроўню </a:t>
            </a:r>
            <a:r>
              <a:rPr lang="be-BY" sz="1050" dirty="0" smtClean="0"/>
              <a:t>(ССТ / ТСУ)</a:t>
            </a:r>
          </a:p>
          <a:p>
            <a:r>
              <a:rPr lang="be-BY" sz="1050" dirty="0" smtClean="0"/>
              <a:t>5 – сацыялогія медыя (</a:t>
            </a:r>
            <a:r>
              <a:rPr lang="be-BY" sz="1050" b="1" i="1" dirty="0" smtClean="0">
                <a:solidFill>
                  <a:schemeClr val="bg1">
                    <a:lumMod val="50000"/>
                  </a:schemeClr>
                </a:solidFill>
              </a:rPr>
              <a:t>т.кам-цыі</a:t>
            </a:r>
            <a:r>
              <a:rPr lang="be-BY" sz="1050" dirty="0" smtClean="0"/>
              <a:t>)</a:t>
            </a:r>
          </a:p>
          <a:p>
            <a:r>
              <a:rPr lang="be-BY" sz="1050" dirty="0" smtClean="0"/>
              <a:t>6 – сацыялогія палітыкі (</a:t>
            </a:r>
            <a:r>
              <a:rPr lang="be-BY" sz="1050" b="1" i="1" dirty="0">
                <a:solidFill>
                  <a:schemeClr val="bg1">
                    <a:lumMod val="50000"/>
                  </a:schemeClr>
                </a:solidFill>
              </a:rPr>
              <a:t>п-логія</a:t>
            </a:r>
            <a:r>
              <a:rPr lang="be-BY" sz="1050" dirty="0" smtClean="0"/>
              <a:t>)</a:t>
            </a:r>
          </a:p>
          <a:p>
            <a:r>
              <a:rPr lang="be-BY" sz="1050" dirty="0" smtClean="0"/>
              <a:t>7 – эканамічная сацыялогія (</a:t>
            </a:r>
            <a:r>
              <a:rPr lang="be-BY" sz="1050" b="1" i="1" dirty="0">
                <a:solidFill>
                  <a:schemeClr val="bg1">
                    <a:lumMod val="50000"/>
                  </a:schemeClr>
                </a:solidFill>
              </a:rPr>
              <a:t>э-ка</a:t>
            </a:r>
            <a:r>
              <a:rPr lang="be-BY" sz="1050" dirty="0" smtClean="0"/>
              <a:t>)</a:t>
            </a:r>
          </a:p>
          <a:p>
            <a:r>
              <a:rPr lang="be-BY" sz="1050" dirty="0" smtClean="0"/>
              <a:t>8 – сацыялогія культуры (</a:t>
            </a:r>
            <a:r>
              <a:rPr lang="be-BY" sz="1050" b="1" i="1" dirty="0">
                <a:solidFill>
                  <a:schemeClr val="bg1">
                    <a:lumMod val="50000"/>
                  </a:schemeClr>
                </a:solidFill>
              </a:rPr>
              <a:t>к-логія</a:t>
            </a:r>
            <a:r>
              <a:rPr lang="be-BY" sz="1050" dirty="0" smtClean="0"/>
              <a:t>)</a:t>
            </a:r>
          </a:p>
          <a:p>
            <a:endParaRPr lang="be-BY" sz="1050" dirty="0"/>
          </a:p>
          <a:p>
            <a:r>
              <a:rPr lang="be-BY" sz="1050" b="1" dirty="0" smtClean="0"/>
              <a:t>САЦЫЯЛОГІЯ ПРАВА</a:t>
            </a:r>
          </a:p>
          <a:p>
            <a:endParaRPr lang="be-BY" sz="1050" dirty="0"/>
          </a:p>
          <a:p>
            <a:r>
              <a:rPr lang="be-BY" sz="1050" b="1" dirty="0">
                <a:solidFill>
                  <a:srgbClr val="FF0000"/>
                </a:solidFill>
              </a:rPr>
              <a:t>4 – прыкладныя сац. даследаванні</a:t>
            </a:r>
          </a:p>
          <a:p>
            <a:r>
              <a:rPr lang="be-BY" sz="1050" b="1" i="1" dirty="0" smtClean="0">
                <a:solidFill>
                  <a:schemeClr val="bg1">
                    <a:lumMod val="50000"/>
                  </a:schemeClr>
                </a:solidFill>
              </a:rPr>
              <a:t>9 – статыстыка (т. імавернасці)</a:t>
            </a:r>
          </a:p>
          <a:p>
            <a:r>
              <a:rPr lang="be-BY" sz="1050" b="1" i="1" dirty="0" smtClean="0">
                <a:solidFill>
                  <a:schemeClr val="bg1">
                    <a:lumMod val="50000"/>
                  </a:schemeClr>
                </a:solidFill>
              </a:rPr>
              <a:t>10 - дэмаграфія</a:t>
            </a:r>
          </a:p>
          <a:p>
            <a:endParaRPr lang="ru-RU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395536" y="4227934"/>
            <a:ext cx="8770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1200" dirty="0" smtClean="0">
                <a:latin typeface="Calibri" pitchFamily="34" charset="0"/>
                <a:cs typeface="Calibri" pitchFamily="34" charset="0"/>
              </a:rPr>
              <a:t>Паняцце </a:t>
            </a:r>
            <a:r>
              <a:rPr lang="be-BY" sz="1200" dirty="0">
                <a:latin typeface="Calibri" pitchFamily="34" charset="0"/>
                <a:cs typeface="Calibri" pitchFamily="34" charset="0"/>
              </a:rPr>
              <a:t>«</a:t>
            </a:r>
            <a:r>
              <a:rPr lang="be-BY" sz="1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сацыялогія права</a:t>
            </a:r>
            <a:r>
              <a:rPr lang="be-BY" sz="1200" dirty="0">
                <a:latin typeface="Calibri" pitchFamily="34" charset="0"/>
                <a:cs typeface="Calibri" pitchFamily="34" charset="0"/>
              </a:rPr>
              <a:t>» ўпершыню было ўведзена Дыянісіа Анцылоці ў 1892 годзе], а ў 1913 годзе аўстрыйцам Ойгенам Эрліхам была апублікавана праца «Асновы сацыялогіі права». У далейшым сацыялогія права развівалася дзякуючы даследаванням Макса Вэбера, Эміля Дзюркгейма і Лявона Дзюгі. У прыватнасці, Макс Вэбер і Эміль Дзюркгейм вывучалі ўплыў законаў на грамадскія адносіны.</a:t>
            </a:r>
            <a:endParaRPr lang="ru-RU" sz="1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03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00100"/>
          </a:xfrm>
        </p:spPr>
        <p:txBody>
          <a:bodyPr/>
          <a:lstStyle/>
          <a:p>
            <a:r>
              <a:rPr lang="be-BY" dirty="0" smtClean="0"/>
              <a:t>Схема грамадства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4048" y="1131590"/>
            <a:ext cx="3682752" cy="3799312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endParaRPr lang="be-BY" sz="1400" dirty="0" smtClean="0"/>
          </a:p>
          <a:p>
            <a:pPr>
              <a:spcAft>
                <a:spcPts val="600"/>
              </a:spcAft>
              <a:buFontTx/>
              <a:buChar char="-"/>
            </a:pPr>
            <a:r>
              <a:rPr lang="be-BY" sz="1400" dirty="0" smtClean="0"/>
              <a:t>наддзяржаўныя структуры</a:t>
            </a:r>
          </a:p>
          <a:p>
            <a:pPr>
              <a:spcAft>
                <a:spcPts val="600"/>
              </a:spcAft>
              <a:buFontTx/>
              <a:buChar char="-"/>
            </a:pPr>
            <a:endParaRPr lang="be-BY" sz="1400" dirty="0" smtClean="0"/>
          </a:p>
          <a:p>
            <a:pPr>
              <a:spcAft>
                <a:spcPts val="600"/>
              </a:spcAft>
              <a:buFontTx/>
              <a:buChar char="-"/>
            </a:pPr>
            <a:r>
              <a:rPr lang="be-BY" sz="1400" dirty="0" smtClean="0"/>
              <a:t>дзяржава</a:t>
            </a:r>
          </a:p>
          <a:p>
            <a:pPr>
              <a:spcAft>
                <a:spcPts val="600"/>
              </a:spcAft>
              <a:buFontTx/>
              <a:buChar char="-"/>
            </a:pPr>
            <a:endParaRPr lang="be-BY" sz="1400" dirty="0" smtClean="0"/>
          </a:p>
          <a:p>
            <a:pPr>
              <a:spcAft>
                <a:spcPts val="600"/>
              </a:spcAft>
              <a:buFontTx/>
              <a:buChar char="-"/>
            </a:pPr>
            <a:r>
              <a:rPr lang="be-BY" sz="1400" dirty="0" smtClean="0"/>
              <a:t>сацыяльныя інстытуты</a:t>
            </a:r>
          </a:p>
          <a:p>
            <a:pPr>
              <a:spcAft>
                <a:spcPts val="600"/>
              </a:spcAft>
              <a:buFontTx/>
              <a:buChar char="-"/>
            </a:pPr>
            <a:endParaRPr lang="be-BY" sz="1400" dirty="0"/>
          </a:p>
          <a:p>
            <a:pPr>
              <a:spcAft>
                <a:spcPts val="600"/>
              </a:spcAft>
              <a:buFontTx/>
              <a:buChar char="-"/>
            </a:pPr>
            <a:r>
              <a:rPr lang="be-BY" sz="1400" dirty="0"/>
              <a:t>б</a:t>
            </a:r>
            <a:r>
              <a:rPr lang="be-BY" sz="1400" dirty="0" smtClean="0"/>
              <a:t>уйныя супольнасці</a:t>
            </a:r>
          </a:p>
          <a:p>
            <a:pPr>
              <a:spcAft>
                <a:spcPts val="600"/>
              </a:spcAft>
              <a:buFontTx/>
              <a:buChar char="-"/>
            </a:pPr>
            <a:endParaRPr lang="be-BY" sz="1400" dirty="0"/>
          </a:p>
          <a:p>
            <a:pPr>
              <a:spcAft>
                <a:spcPts val="600"/>
              </a:spcAft>
              <a:buFontTx/>
              <a:buChar char="-"/>
            </a:pPr>
            <a:r>
              <a:rPr lang="be-BY" sz="1400" dirty="0" smtClean="0"/>
              <a:t>малыя групы</a:t>
            </a:r>
          </a:p>
          <a:p>
            <a:pPr>
              <a:spcAft>
                <a:spcPts val="600"/>
              </a:spcAft>
              <a:buFontTx/>
              <a:buChar char="-"/>
            </a:pPr>
            <a:endParaRPr lang="be-BY" sz="1400" dirty="0"/>
          </a:p>
          <a:p>
            <a:pPr>
              <a:spcAft>
                <a:spcPts val="600"/>
              </a:spcAft>
              <a:buFontTx/>
              <a:buChar char="-"/>
            </a:pPr>
            <a:r>
              <a:rPr lang="be-BY" sz="1400" dirty="0"/>
              <a:t>а</a:t>
            </a:r>
            <a:r>
              <a:rPr lang="be-BY" sz="1400" dirty="0" smtClean="0"/>
              <a:t>соба</a:t>
            </a:r>
          </a:p>
        </p:txBody>
      </p:sp>
      <p:cxnSp>
        <p:nvCxnSpPr>
          <p:cNvPr id="6" name="Прямая соединительная линия 5"/>
          <p:cNvCxnSpPr>
            <a:stCxn id="4" idx="1"/>
            <a:endCxn id="4" idx="5"/>
          </p:cNvCxnSpPr>
          <p:nvPr/>
        </p:nvCxnSpPr>
        <p:spPr>
          <a:xfrm>
            <a:off x="4481990" y="3039802"/>
            <a:ext cx="15481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Группа 4"/>
          <p:cNvGrpSpPr/>
          <p:nvPr/>
        </p:nvGrpSpPr>
        <p:grpSpPr>
          <a:xfrm>
            <a:off x="3707904" y="1131590"/>
            <a:ext cx="3096344" cy="3816424"/>
            <a:chOff x="395536" y="1131590"/>
            <a:chExt cx="3096344" cy="3816424"/>
          </a:xfrm>
        </p:grpSpPr>
        <p:sp>
          <p:nvSpPr>
            <p:cNvPr id="4" name="Равнобедренный треугольник 3"/>
            <p:cNvSpPr/>
            <p:nvPr/>
          </p:nvSpPr>
          <p:spPr>
            <a:xfrm>
              <a:off x="395536" y="1131590"/>
              <a:ext cx="3096344" cy="3816424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683568" y="4227934"/>
              <a:ext cx="25202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971600" y="3579862"/>
              <a:ext cx="19442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403648" y="2499742"/>
              <a:ext cx="10801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1619672" y="1923678"/>
              <a:ext cx="6480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437886" y="1324089"/>
            <a:ext cx="18002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be-BY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САЦЫЯЛАГІЧНЫ РЭАЛІЗМ</a:t>
            </a:r>
            <a:endParaRPr lang="ru-RU" sz="1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7886" y="3755489"/>
            <a:ext cx="18002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be-BY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САЦЫЯЛАГІЧНЫ НАМІНАЛІЗМ</a:t>
            </a:r>
            <a:endParaRPr lang="ru-RU" sz="1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941942" y="1785754"/>
            <a:ext cx="0" cy="18998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1662022" y="1915980"/>
            <a:ext cx="0" cy="18395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51720" y="1707654"/>
            <a:ext cx="2232248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be-BY" sz="1200" b="1" dirty="0" smtClean="0">
                <a:latin typeface="Calibri" pitchFamily="34" charset="0"/>
                <a:cs typeface="Calibri" pitchFamily="34" charset="0"/>
              </a:rPr>
              <a:t>Сацыяльнае</a:t>
            </a:r>
            <a:r>
              <a:rPr lang="be-BY" sz="1200" dirty="0" smtClean="0">
                <a:latin typeface="Calibri" pitchFamily="34" charset="0"/>
                <a:cs typeface="Calibri" pitchFamily="34" charset="0"/>
              </a:rPr>
              <a:t> – як факт, які мае імператыўнае ўздзеянне на суб’екта.</a:t>
            </a:r>
          </a:p>
          <a:p>
            <a:r>
              <a:rPr lang="be-BY" sz="1200" dirty="0" smtClean="0">
                <a:latin typeface="Calibri" pitchFamily="34" charset="0"/>
                <a:cs typeface="Calibri" pitchFamily="34" charset="0"/>
              </a:rPr>
              <a:t>Адзін з інструментаў такога ўздзеяння – </a:t>
            </a:r>
            <a:r>
              <a:rPr lang="be-BY" sz="1200" b="1" dirty="0" smtClean="0">
                <a:latin typeface="Calibri" pitchFamily="34" charset="0"/>
                <a:cs typeface="Calibri" pitchFamily="34" charset="0"/>
              </a:rPr>
              <a:t>нарматыўна-каштоўнасны комплекс</a:t>
            </a:r>
            <a:r>
              <a:rPr lang="be-BY" sz="1200" dirty="0" smtClean="0">
                <a:latin typeface="Calibri" pitchFamily="34" charset="0"/>
                <a:cs typeface="Calibri" pitchFamily="34" charset="0"/>
              </a:rPr>
              <a:t>.</a:t>
            </a:r>
            <a:endParaRPr lang="ru-RU" sz="12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851920" y="2643758"/>
            <a:ext cx="1152128" cy="91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01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00100"/>
          </a:xfrm>
        </p:spPr>
        <p:txBody>
          <a:bodyPr/>
          <a:lstStyle/>
          <a:p>
            <a:r>
              <a:rPr lang="be-BY" dirty="0" smtClean="0"/>
              <a:t>НКК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1296144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buNone/>
            </a:pPr>
            <a:endParaRPr lang="be-BY" sz="1400" dirty="0" smtClean="0"/>
          </a:p>
          <a:p>
            <a:pPr marL="109728" indent="0">
              <a:spcBef>
                <a:spcPts val="600"/>
              </a:spcBef>
              <a:buNone/>
            </a:pPr>
            <a:r>
              <a:rPr lang="be-BY" sz="1400" b="1" dirty="0" smtClean="0"/>
              <a:t>НАРМАТЫЎНА-КАШТОЎНАСНЫ КОМПЛЕКС</a:t>
            </a:r>
            <a:r>
              <a:rPr lang="be-BY" sz="1400" dirty="0" smtClean="0"/>
              <a:t>:</a:t>
            </a:r>
          </a:p>
          <a:p>
            <a:pPr marL="109728" indent="0">
              <a:spcBef>
                <a:spcPts val="600"/>
              </a:spcBef>
              <a:buNone/>
            </a:pPr>
            <a:endParaRPr lang="be-BY" sz="1400" dirty="0"/>
          </a:p>
          <a:p>
            <a:pPr marL="109728" indent="0">
              <a:spcBef>
                <a:spcPts val="600"/>
              </a:spcBef>
              <a:buNone/>
            </a:pPr>
            <a:r>
              <a:rPr lang="be-BY" sz="1400" dirty="0" smtClean="0"/>
              <a:t>КАШТОЎНАСЦІ                  НОРМЫ                     ПРАВІЛЫ                         КАНТРОЛЬ</a:t>
            </a:r>
          </a:p>
          <a:p>
            <a:pPr marL="109728" indent="0">
              <a:spcBef>
                <a:spcPts val="600"/>
              </a:spcBef>
              <a:buNone/>
            </a:pPr>
            <a:endParaRPr lang="be-BY" sz="1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123728" y="215345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707904" y="215345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508104" y="215345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3568" y="228371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be-BY" sz="1200" dirty="0" smtClean="0">
                <a:latin typeface="Calibri" pitchFamily="34" charset="0"/>
                <a:cs typeface="Calibri" pitchFamily="34" charset="0"/>
              </a:rPr>
              <a:t>К-мэты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be-BY" sz="1200" dirty="0" smtClean="0">
                <a:latin typeface="Calibri" pitchFamily="34" charset="0"/>
                <a:cs typeface="Calibri" pitchFamily="34" charset="0"/>
              </a:rPr>
              <a:t>К-сродкі</a:t>
            </a:r>
            <a:endParaRPr lang="ru-RU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526" y="2283718"/>
            <a:ext cx="1138238" cy="202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39502"/>
            <a:ext cx="1251466" cy="113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514550"/>
            <a:ext cx="1565955" cy="935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764" y="2643758"/>
            <a:ext cx="2681353" cy="1198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930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00100"/>
          </a:xfrm>
        </p:spPr>
        <p:txBody>
          <a:bodyPr/>
          <a:lstStyle/>
          <a:p>
            <a:r>
              <a:rPr lang="be-BY" dirty="0" smtClean="0"/>
              <a:t>Даследаванні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1590"/>
            <a:ext cx="4186808" cy="37993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be-BY" sz="1400" b="1" dirty="0"/>
              <a:t>Сацыялагічнае даследаванне </a:t>
            </a:r>
            <a:endParaRPr lang="be-BY" sz="1400" b="1" dirty="0" smtClean="0"/>
          </a:p>
          <a:p>
            <a:pPr>
              <a:lnSpc>
                <a:spcPct val="114000"/>
              </a:lnSpc>
            </a:pPr>
            <a:r>
              <a:rPr lang="be-BY" sz="1400" dirty="0" smtClean="0"/>
              <a:t>– сістэма </a:t>
            </a:r>
            <a:r>
              <a:rPr lang="be-BY" sz="1400" dirty="0"/>
              <a:t>лагічна </a:t>
            </a:r>
            <a:r>
              <a:rPr lang="be-BY" sz="1400" u="sng" dirty="0"/>
              <a:t>паслядоўных</a:t>
            </a:r>
            <a:r>
              <a:rPr lang="be-BY" sz="1400" dirty="0"/>
              <a:t> </a:t>
            </a:r>
            <a:r>
              <a:rPr lang="be-BY" sz="1400" dirty="0" smtClean="0"/>
              <a:t>(метадалагічных</a:t>
            </a:r>
            <a:r>
              <a:rPr lang="be-BY" sz="1400" dirty="0"/>
              <a:t>, метадычных і </a:t>
            </a:r>
            <a:r>
              <a:rPr lang="be-BY" sz="1400" dirty="0" smtClean="0"/>
              <a:t>арганізацыйна-тэхнічных) працэдур</a:t>
            </a:r>
            <a:r>
              <a:rPr lang="be-BY" sz="1400" dirty="0"/>
              <a:t>, </a:t>
            </a:r>
            <a:endParaRPr lang="be-BY" sz="1400" dirty="0" smtClean="0"/>
          </a:p>
          <a:p>
            <a:pPr>
              <a:lnSpc>
                <a:spcPct val="114000"/>
              </a:lnSpc>
            </a:pPr>
            <a:r>
              <a:rPr lang="be-BY" sz="1400" u="sng" dirty="0" smtClean="0"/>
              <a:t>звязаных </a:t>
            </a:r>
            <a:r>
              <a:rPr lang="be-BY" sz="1400" u="sng" dirty="0"/>
              <a:t>паміж сабой адзінай мэтай </a:t>
            </a:r>
            <a:r>
              <a:rPr lang="be-BY" sz="1400" dirty="0"/>
              <a:t>атрымання </a:t>
            </a:r>
            <a:r>
              <a:rPr lang="be-BY" sz="1400" dirty="0" smtClean="0"/>
              <a:t>аб'ектыўных дадзеных </a:t>
            </a:r>
            <a:r>
              <a:rPr lang="be-BY" sz="1400" dirty="0"/>
              <a:t>аб </a:t>
            </a:r>
            <a:r>
              <a:rPr lang="be-BY" sz="1400" dirty="0" smtClean="0"/>
              <a:t>пэўнай з'яве / </a:t>
            </a:r>
            <a:r>
              <a:rPr lang="be-BY" sz="1400" dirty="0"/>
              <a:t>працэсе </a:t>
            </a:r>
            <a:r>
              <a:rPr lang="be-BY" sz="1400" dirty="0" smtClean="0"/>
              <a:t/>
            </a:r>
            <a:br>
              <a:rPr lang="be-BY" sz="1400" dirty="0" smtClean="0"/>
            </a:br>
            <a:r>
              <a:rPr lang="be-BY" sz="1400" dirty="0" smtClean="0"/>
              <a:t>для </a:t>
            </a:r>
            <a:r>
              <a:rPr lang="be-BY" sz="1400" dirty="0"/>
              <a:t>іх наступнага </a:t>
            </a:r>
            <a:r>
              <a:rPr lang="be-BY" sz="1400" u="sng" dirty="0" smtClean="0"/>
              <a:t>выкарыстання</a:t>
            </a:r>
            <a:r>
              <a:rPr lang="be-BY" sz="1400" dirty="0" smtClean="0"/>
              <a:t> ў </a:t>
            </a:r>
            <a:r>
              <a:rPr lang="be-BY" sz="1400" dirty="0"/>
              <a:t>практыцы</a:t>
            </a:r>
            <a:r>
              <a:rPr lang="be-BY" sz="1400" dirty="0" smtClean="0"/>
              <a:t>.</a:t>
            </a:r>
          </a:p>
          <a:p>
            <a:pPr marL="109728" indent="0">
              <a:buNone/>
            </a:pPr>
            <a:endParaRPr lang="be-BY" sz="1400" dirty="0" smtClean="0"/>
          </a:p>
          <a:p>
            <a:pPr marL="109728" indent="0">
              <a:buNone/>
            </a:pPr>
            <a:endParaRPr lang="be-BY" sz="1400" dirty="0" smtClean="0"/>
          </a:p>
          <a:p>
            <a:pPr marL="109728" indent="0">
              <a:buNone/>
            </a:pPr>
            <a:endParaRPr lang="be-BY" sz="1200" dirty="0" smtClean="0"/>
          </a:p>
        </p:txBody>
      </p:sp>
      <p:grpSp>
        <p:nvGrpSpPr>
          <p:cNvPr id="12" name="Группа 11"/>
          <p:cNvGrpSpPr/>
          <p:nvPr/>
        </p:nvGrpSpPr>
        <p:grpSpPr>
          <a:xfrm>
            <a:off x="4427984" y="915566"/>
            <a:ext cx="2088232" cy="3240360"/>
            <a:chOff x="5868144" y="843558"/>
            <a:chExt cx="2088232" cy="3240360"/>
          </a:xfrm>
        </p:grpSpPr>
        <p:sp>
          <p:nvSpPr>
            <p:cNvPr id="11" name="Овал 10"/>
            <p:cNvSpPr/>
            <p:nvPr/>
          </p:nvSpPr>
          <p:spPr>
            <a:xfrm>
              <a:off x="6156176" y="843558"/>
              <a:ext cx="1512168" cy="151216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5868144" y="1491630"/>
              <a:ext cx="2088232" cy="2592288"/>
              <a:chOff x="395536" y="1131590"/>
              <a:chExt cx="2088232" cy="2592288"/>
            </a:xfrm>
            <a:solidFill>
              <a:schemeClr val="bg1"/>
            </a:solidFill>
          </p:grpSpPr>
          <p:sp>
            <p:nvSpPr>
              <p:cNvPr id="8" name="Равнобедренный треугольник 7"/>
              <p:cNvSpPr/>
              <p:nvPr/>
            </p:nvSpPr>
            <p:spPr>
              <a:xfrm>
                <a:off x="395536" y="1131590"/>
                <a:ext cx="2088232" cy="259228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755576" y="2859782"/>
                <a:ext cx="1368152" cy="0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1121710" y="1923678"/>
                <a:ext cx="648072" cy="0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TextBox 12"/>
          <p:cNvSpPr txBox="1"/>
          <p:nvPr/>
        </p:nvSpPr>
        <p:spPr>
          <a:xfrm>
            <a:off x="5334178" y="1121280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b="1" i="1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ru-RU" sz="1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0052" y="1907628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b="1" dirty="0">
                <a:solidFill>
                  <a:srgbClr val="FF0000"/>
                </a:solidFill>
              </a:rPr>
              <a:t>2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16016" y="2624931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b="1" dirty="0" smtClean="0">
                <a:solidFill>
                  <a:srgbClr val="FF0000"/>
                </a:solidFill>
              </a:rPr>
              <a:t>3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19777" y="3507854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b="1" dirty="0" smtClean="0">
                <a:solidFill>
                  <a:srgbClr val="FF0000"/>
                </a:solidFill>
              </a:rPr>
              <a:t>4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69112" y="2780615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dirty="0"/>
              <a:t>6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5160162" y="2441082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dirty="0"/>
              <a:t>5</a:t>
            </a:r>
            <a:endParaRPr lang="ru-RU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514198" y="2756550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dirty="0"/>
              <a:t>7</a:t>
            </a:r>
            <a:endParaRPr lang="ru-RU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763758" y="3037334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dirty="0"/>
              <a:t>8</a:t>
            </a:r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919375" y="3344335"/>
            <a:ext cx="288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b="1" i="1" dirty="0" smtClean="0">
                <a:solidFill>
                  <a:schemeClr val="bg1">
                    <a:lumMod val="50000"/>
                  </a:schemeClr>
                </a:solidFill>
              </a:rPr>
              <a:t>9</a:t>
            </a:r>
            <a:endParaRPr lang="ru-RU" sz="1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68144" y="3716823"/>
            <a:ext cx="4320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1200" b="1" i="1" dirty="0" smtClean="0">
                <a:solidFill>
                  <a:schemeClr val="bg1">
                    <a:lumMod val="50000"/>
                  </a:schemeClr>
                </a:solidFill>
              </a:rPr>
              <a:t>10</a:t>
            </a:r>
            <a:endParaRPr lang="ru-RU" sz="1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29924" y="1259779"/>
            <a:ext cx="2627784" cy="307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1050" b="1" i="1" dirty="0" smtClean="0">
                <a:solidFill>
                  <a:schemeClr val="bg1">
                    <a:lumMod val="50000"/>
                  </a:schemeClr>
                </a:solidFill>
              </a:rPr>
              <a:t>1 – філасофія</a:t>
            </a:r>
          </a:p>
          <a:p>
            <a:r>
              <a:rPr lang="be-BY" sz="1050" b="1" dirty="0" smtClean="0">
                <a:solidFill>
                  <a:srgbClr val="FF0000"/>
                </a:solidFill>
              </a:rPr>
              <a:t>2 – сацыяльная тэорыя</a:t>
            </a:r>
          </a:p>
          <a:p>
            <a:endParaRPr lang="be-BY" sz="1050" dirty="0" smtClean="0"/>
          </a:p>
          <a:p>
            <a:r>
              <a:rPr lang="be-BY" sz="1050" b="1" dirty="0" smtClean="0">
                <a:solidFill>
                  <a:srgbClr val="FF0000"/>
                </a:solidFill>
              </a:rPr>
              <a:t>3 – спецыяльныя сацыялагічныя тэорыі / тэорыі сярэдняга ўзроўню </a:t>
            </a:r>
            <a:r>
              <a:rPr lang="be-BY" sz="1050" dirty="0" smtClean="0"/>
              <a:t>(ССТ / ТСУ)</a:t>
            </a:r>
          </a:p>
          <a:p>
            <a:r>
              <a:rPr lang="be-BY" sz="1050" dirty="0" smtClean="0"/>
              <a:t>5 – сацыялогія медыя (</a:t>
            </a:r>
            <a:r>
              <a:rPr lang="be-BY" sz="1050" b="1" i="1" dirty="0" smtClean="0">
                <a:solidFill>
                  <a:schemeClr val="bg1">
                    <a:lumMod val="50000"/>
                  </a:schemeClr>
                </a:solidFill>
              </a:rPr>
              <a:t>т.кам-цыі</a:t>
            </a:r>
            <a:r>
              <a:rPr lang="be-BY" sz="1050" dirty="0" smtClean="0"/>
              <a:t>)</a:t>
            </a:r>
          </a:p>
          <a:p>
            <a:r>
              <a:rPr lang="be-BY" sz="1050" dirty="0" smtClean="0"/>
              <a:t>6 – сацыялогія палітыкі (</a:t>
            </a:r>
            <a:r>
              <a:rPr lang="be-BY" sz="1050" b="1" i="1" dirty="0">
                <a:solidFill>
                  <a:schemeClr val="bg1">
                    <a:lumMod val="50000"/>
                  </a:schemeClr>
                </a:solidFill>
              </a:rPr>
              <a:t>п-логія</a:t>
            </a:r>
            <a:r>
              <a:rPr lang="be-BY" sz="1050" dirty="0" smtClean="0"/>
              <a:t>)</a:t>
            </a:r>
          </a:p>
          <a:p>
            <a:r>
              <a:rPr lang="be-BY" sz="1050" dirty="0" smtClean="0"/>
              <a:t>7 – эканамічная сацыялогія (</a:t>
            </a:r>
            <a:r>
              <a:rPr lang="be-BY" sz="1050" b="1" i="1" dirty="0">
                <a:solidFill>
                  <a:schemeClr val="bg1">
                    <a:lumMod val="50000"/>
                  </a:schemeClr>
                </a:solidFill>
              </a:rPr>
              <a:t>э-ка</a:t>
            </a:r>
            <a:r>
              <a:rPr lang="be-BY" sz="1050" dirty="0" smtClean="0"/>
              <a:t>)</a:t>
            </a:r>
          </a:p>
          <a:p>
            <a:r>
              <a:rPr lang="be-BY" sz="1050" dirty="0" smtClean="0"/>
              <a:t>8 – сацыялогія культуры (</a:t>
            </a:r>
            <a:r>
              <a:rPr lang="be-BY" sz="1050" b="1" i="1" dirty="0">
                <a:solidFill>
                  <a:schemeClr val="bg1">
                    <a:lumMod val="50000"/>
                  </a:schemeClr>
                </a:solidFill>
              </a:rPr>
              <a:t>к-логія</a:t>
            </a:r>
            <a:r>
              <a:rPr lang="be-BY" sz="1050" dirty="0" smtClean="0"/>
              <a:t>)</a:t>
            </a:r>
          </a:p>
          <a:p>
            <a:endParaRPr lang="be-BY" sz="1050" dirty="0"/>
          </a:p>
          <a:p>
            <a:r>
              <a:rPr lang="be-BY" b="1" dirty="0">
                <a:solidFill>
                  <a:srgbClr val="FF0000"/>
                </a:solidFill>
              </a:rPr>
              <a:t>4 – прыкладныя сац. даследаванні</a:t>
            </a:r>
          </a:p>
          <a:p>
            <a:r>
              <a:rPr lang="be-BY" sz="1050" b="1" i="1" dirty="0" smtClean="0">
                <a:solidFill>
                  <a:schemeClr val="bg1">
                    <a:lumMod val="50000"/>
                  </a:schemeClr>
                </a:solidFill>
              </a:rPr>
              <a:t>9 – статыстыка (т. імавернасці)</a:t>
            </a:r>
          </a:p>
          <a:p>
            <a:r>
              <a:rPr lang="be-BY" sz="1050" b="1" i="1" dirty="0" smtClean="0">
                <a:solidFill>
                  <a:schemeClr val="bg1">
                    <a:lumMod val="50000"/>
                  </a:schemeClr>
                </a:solidFill>
              </a:rPr>
              <a:t>10 - дэмаграфія</a:t>
            </a:r>
          </a:p>
          <a:p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235433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00100"/>
          </a:xfrm>
        </p:spPr>
        <p:txBody>
          <a:bodyPr/>
          <a:lstStyle/>
          <a:p>
            <a:r>
              <a:rPr lang="be-BY" dirty="0" smtClean="0"/>
              <a:t>Віды па метадах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7993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be-BY" sz="1400" dirty="0" smtClean="0"/>
              <a:t>Па метадах:</a:t>
            </a:r>
          </a:p>
          <a:p>
            <a:pPr marL="109728" indent="0">
              <a:buNone/>
            </a:pPr>
            <a:endParaRPr lang="be-BY" sz="1400" dirty="0" smtClean="0"/>
          </a:p>
          <a:p>
            <a:pPr>
              <a:buFontTx/>
              <a:buChar char="-"/>
            </a:pPr>
            <a:r>
              <a:rPr lang="be-BY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ЯКАСНЫЯ</a:t>
            </a:r>
            <a:r>
              <a:rPr lang="be-BY" sz="2400" dirty="0" smtClean="0">
                <a:solidFill>
                  <a:srgbClr val="FF0000"/>
                </a:solidFill>
              </a:rPr>
              <a:t> </a:t>
            </a:r>
            <a:r>
              <a:rPr lang="be-BY" sz="1400" dirty="0" smtClean="0"/>
              <a:t>– спектр меркаванняў</a:t>
            </a:r>
            <a:endParaRPr lang="ru-RU" sz="1400" dirty="0"/>
          </a:p>
          <a:p>
            <a:pPr>
              <a:buFontTx/>
              <a:buChar char="-"/>
            </a:pPr>
            <a:r>
              <a:rPr lang="be-BY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КОЛЬКАСНЫЯ</a:t>
            </a:r>
            <a:r>
              <a:rPr lang="be-BY" sz="2000" dirty="0" smtClean="0"/>
              <a:t> </a:t>
            </a:r>
            <a:r>
              <a:rPr lang="be-BY" sz="1400" dirty="0" smtClean="0"/>
              <a:t>– іх распаўсюджанасць </a:t>
            </a:r>
          </a:p>
          <a:p>
            <a:pPr>
              <a:buFontTx/>
              <a:buChar char="-"/>
            </a:pPr>
            <a:endParaRPr lang="be-BY" sz="1400" dirty="0"/>
          </a:p>
          <a:p>
            <a:pPr>
              <a:buFontTx/>
              <a:buChar char="-"/>
            </a:pPr>
            <a:endParaRPr lang="be-BY" sz="1400" dirty="0" smtClean="0"/>
          </a:p>
          <a:p>
            <a:pPr marL="109728" indent="0">
              <a:buNone/>
            </a:pPr>
            <a:r>
              <a:rPr lang="be-BY" sz="1400" dirty="0" smtClean="0"/>
              <a:t>Галоўныя метады:</a:t>
            </a:r>
          </a:p>
          <a:p>
            <a:pPr marL="720725" indent="-180975">
              <a:spcBef>
                <a:spcPts val="1200"/>
              </a:spcBef>
              <a:buFont typeface="Wingdings" pitchFamily="2" charset="2"/>
              <a:buChar char="Ø"/>
            </a:pPr>
            <a:r>
              <a:rPr lang="be-BY" sz="1400" dirty="0" smtClean="0"/>
              <a:t>НАЗІРАННЕ</a:t>
            </a:r>
          </a:p>
          <a:p>
            <a:pPr marL="720725" indent="-180975">
              <a:spcBef>
                <a:spcPts val="1200"/>
              </a:spcBef>
              <a:buFont typeface="Wingdings" pitchFamily="2" charset="2"/>
              <a:buChar char="Ø"/>
            </a:pPr>
            <a:r>
              <a:rPr lang="be-BY" sz="1400" dirty="0" smtClean="0"/>
              <a:t>АНАЛІЗ ДАКУМЕНТАЎ</a:t>
            </a:r>
          </a:p>
          <a:p>
            <a:pPr marL="720725" indent="-180975">
              <a:spcBef>
                <a:spcPts val="1200"/>
              </a:spcBef>
              <a:buFont typeface="Wingdings" pitchFamily="2" charset="2"/>
              <a:buChar char="Ø"/>
            </a:pPr>
            <a:r>
              <a:rPr lang="be-BY" sz="1400" dirty="0" smtClean="0"/>
              <a:t>ЭКСПЕРЫМЕНТ</a:t>
            </a:r>
          </a:p>
          <a:p>
            <a:pPr marL="720725" indent="-180975">
              <a:spcBef>
                <a:spcPts val="1200"/>
              </a:spcBef>
              <a:buFont typeface="Wingdings" pitchFamily="2" charset="2"/>
              <a:buChar char="Ø"/>
            </a:pPr>
            <a:r>
              <a:rPr lang="be-BY" sz="1400" dirty="0" smtClean="0"/>
              <a:t>АПЫТАННІ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16016" y="483518"/>
            <a:ext cx="3528392" cy="934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14000"/>
              </a:lnSpc>
              <a:buFont typeface="Arial" pitchFamily="34" charset="0"/>
              <a:buChar char="•"/>
            </a:pPr>
            <a:r>
              <a:rPr lang="ru-RU" sz="1200" dirty="0" err="1"/>
              <a:t>уключанае</a:t>
            </a:r>
            <a:r>
              <a:rPr lang="ru-RU" sz="1200" dirty="0"/>
              <a:t> / не </a:t>
            </a:r>
            <a:r>
              <a:rPr lang="ru-RU" sz="1200" dirty="0" err="1" smtClean="0"/>
              <a:t>ўключанае</a:t>
            </a:r>
            <a:endParaRPr lang="ru-RU" sz="1200" dirty="0" smtClean="0"/>
          </a:p>
          <a:p>
            <a:pPr marL="171450" indent="-171450">
              <a:lnSpc>
                <a:spcPct val="114000"/>
              </a:lnSpc>
              <a:buFont typeface="Arial" pitchFamily="34" charset="0"/>
              <a:buChar char="•"/>
            </a:pPr>
            <a:r>
              <a:rPr lang="ru-RU" sz="1200" dirty="0" err="1" smtClean="0"/>
              <a:t>палявое</a:t>
            </a:r>
            <a:r>
              <a:rPr lang="ru-RU" sz="1200" dirty="0" smtClean="0"/>
              <a:t> / </a:t>
            </a:r>
            <a:r>
              <a:rPr lang="ru-RU" sz="1200" dirty="0" err="1" smtClean="0"/>
              <a:t>лабараторнае</a:t>
            </a:r>
            <a:endParaRPr lang="ru-RU" sz="1200" dirty="0" smtClean="0"/>
          </a:p>
          <a:p>
            <a:pPr marL="171450" indent="-171450">
              <a:lnSpc>
                <a:spcPct val="114000"/>
              </a:lnSpc>
              <a:buFont typeface="Arial" pitchFamily="34" charset="0"/>
              <a:buChar char="•"/>
            </a:pPr>
            <a:r>
              <a:rPr lang="ru-RU" sz="1200" dirty="0" err="1" smtClean="0"/>
              <a:t>стандартызаванае</a:t>
            </a:r>
            <a:r>
              <a:rPr lang="ru-RU" sz="1200" dirty="0" smtClean="0"/>
              <a:t> / </a:t>
            </a:r>
            <a:r>
              <a:rPr lang="ru-RU" sz="1200" dirty="0"/>
              <a:t>не </a:t>
            </a:r>
            <a:r>
              <a:rPr lang="ru-RU" sz="1200" dirty="0" err="1" smtClean="0"/>
              <a:t>стандартызаванае</a:t>
            </a:r>
            <a:endParaRPr lang="ru-RU" sz="1200" dirty="0" smtClean="0"/>
          </a:p>
          <a:p>
            <a:pPr marL="171450" indent="-171450">
              <a:lnSpc>
                <a:spcPct val="114000"/>
              </a:lnSpc>
              <a:buFont typeface="Arial" pitchFamily="34" charset="0"/>
              <a:buChar char="•"/>
            </a:pPr>
            <a:r>
              <a:rPr lang="ru-RU" sz="1200" dirty="0" err="1" smtClean="0"/>
              <a:t>сістэматычнае</a:t>
            </a:r>
            <a:r>
              <a:rPr lang="ru-RU" sz="1200" dirty="0" smtClean="0"/>
              <a:t> / </a:t>
            </a:r>
            <a:r>
              <a:rPr lang="ru-RU" sz="1200" dirty="0" err="1" smtClean="0"/>
              <a:t>выпадковае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917502" y="1563638"/>
            <a:ext cx="3744416" cy="1057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be-BY" sz="1100" i="1" dirty="0" smtClean="0"/>
              <a:t>Дакумент – любая зафіксаваная інфармацыя</a:t>
            </a:r>
            <a:endParaRPr lang="ru-RU" sz="1100" i="1" dirty="0" smtClean="0"/>
          </a:p>
          <a:p>
            <a:pPr marL="171450" indent="-171450">
              <a:lnSpc>
                <a:spcPct val="114000"/>
              </a:lnSpc>
              <a:buFont typeface="Courier New" pitchFamily="49" charset="0"/>
              <a:buChar char="o"/>
            </a:pPr>
            <a:r>
              <a:rPr lang="ru-RU" sz="1100" dirty="0" err="1" smtClean="0"/>
              <a:t>інфарматыўна-мэтавы</a:t>
            </a:r>
            <a:r>
              <a:rPr lang="ru-RU" sz="1100" dirty="0" smtClean="0"/>
              <a:t> </a:t>
            </a:r>
            <a:r>
              <a:rPr lang="ru-RU" sz="1100" dirty="0" err="1" smtClean="0"/>
              <a:t>аналіз</a:t>
            </a:r>
            <a:endParaRPr lang="ru-RU" sz="1100" dirty="0" smtClean="0"/>
          </a:p>
          <a:p>
            <a:pPr marL="171450" indent="-171450">
              <a:lnSpc>
                <a:spcPct val="114000"/>
              </a:lnSpc>
              <a:buFont typeface="Courier New" pitchFamily="49" charset="0"/>
              <a:buChar char="o"/>
            </a:pPr>
            <a:r>
              <a:rPr lang="ru-RU" sz="1100" dirty="0" err="1"/>
              <a:t>к</a:t>
            </a:r>
            <a:r>
              <a:rPr lang="ru-RU" sz="1100" dirty="0" err="1" smtClean="0"/>
              <a:t>антэнт-аналіз</a:t>
            </a:r>
            <a:r>
              <a:rPr lang="ru-RU" sz="1100" dirty="0" smtClean="0"/>
              <a:t> </a:t>
            </a:r>
          </a:p>
          <a:p>
            <a:pPr marL="171450" indent="-171450">
              <a:lnSpc>
                <a:spcPct val="114000"/>
              </a:lnSpc>
              <a:buFont typeface="Courier New" pitchFamily="49" charset="0"/>
              <a:buChar char="o"/>
            </a:pPr>
            <a:r>
              <a:rPr lang="ru-RU" sz="1100" dirty="0" err="1" smtClean="0"/>
              <a:t>дыскурс-аналіз</a:t>
            </a:r>
            <a:r>
              <a:rPr lang="ru-RU" sz="1100" dirty="0" smtClean="0"/>
              <a:t>,</a:t>
            </a:r>
          </a:p>
          <a:p>
            <a:pPr marL="171450" indent="-171450">
              <a:lnSpc>
                <a:spcPct val="114000"/>
              </a:lnSpc>
              <a:buFont typeface="Courier New" pitchFamily="49" charset="0"/>
              <a:buChar char="o"/>
            </a:pPr>
            <a:r>
              <a:rPr lang="ru-RU" sz="1100" dirty="0" err="1" smtClean="0"/>
              <a:t>апытанні</a:t>
            </a:r>
            <a:r>
              <a:rPr lang="ru-RU" sz="1100" dirty="0" smtClean="0"/>
              <a:t> </a:t>
            </a:r>
            <a:r>
              <a:rPr lang="ru-RU" sz="1100" dirty="0" err="1"/>
              <a:t>тэксту</a:t>
            </a:r>
            <a:endParaRPr lang="ru-RU" sz="11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917502" y="2581688"/>
            <a:ext cx="3838275" cy="72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14000"/>
              </a:lnSpc>
              <a:buFont typeface="Wingdings" pitchFamily="2" charset="2"/>
              <a:buChar char="ü"/>
            </a:pPr>
            <a:r>
              <a:rPr lang="be-BY" sz="1200" dirty="0" smtClean="0"/>
              <a:t>Кантрольная і эксперыментальная групы (стан)</a:t>
            </a:r>
            <a:endParaRPr lang="ru-RU" sz="1200" dirty="0" smtClean="0"/>
          </a:p>
          <a:p>
            <a:pPr marL="171450" indent="-171450">
              <a:lnSpc>
                <a:spcPct val="114000"/>
              </a:lnSpc>
              <a:buFont typeface="Arial" pitchFamily="34" charset="0"/>
              <a:buChar char="•"/>
            </a:pPr>
            <a:r>
              <a:rPr lang="ru-RU" sz="1200" dirty="0" err="1" smtClean="0"/>
              <a:t>палявы</a:t>
            </a:r>
            <a:r>
              <a:rPr lang="ru-RU" sz="1200" dirty="0" smtClean="0"/>
              <a:t> / </a:t>
            </a:r>
            <a:r>
              <a:rPr lang="ru-RU" sz="1200" dirty="0" err="1" smtClean="0"/>
              <a:t>лабараторны</a:t>
            </a:r>
            <a:endParaRPr lang="ru-RU" sz="1200" dirty="0" smtClean="0"/>
          </a:p>
          <a:p>
            <a:pPr marL="171450" indent="-171450">
              <a:lnSpc>
                <a:spcPct val="114000"/>
              </a:lnSpc>
              <a:buFont typeface="Arial" pitchFamily="34" charset="0"/>
              <a:buChar char="•"/>
            </a:pPr>
            <a:r>
              <a:rPr lang="ru-RU" sz="1200" dirty="0" err="1"/>
              <a:t>паслядоўны</a:t>
            </a:r>
            <a:r>
              <a:rPr lang="ru-RU" sz="1200" dirty="0"/>
              <a:t> </a:t>
            </a:r>
            <a:r>
              <a:rPr lang="ru-RU" sz="1200" dirty="0" smtClean="0"/>
              <a:t>/ </a:t>
            </a:r>
            <a:r>
              <a:rPr lang="ru-RU" sz="1200" dirty="0" err="1"/>
              <a:t>паралельны</a:t>
            </a:r>
            <a:endParaRPr lang="ru-RU" sz="1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716016" y="3651870"/>
            <a:ext cx="3838275" cy="934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14000"/>
              </a:lnSpc>
              <a:buFont typeface="Wingdings" pitchFamily="2" charset="2"/>
              <a:buChar char="ü"/>
            </a:pPr>
            <a:r>
              <a:rPr lang="be-BY" sz="1200" dirty="0" smtClean="0"/>
              <a:t>Інтэрвію – </a:t>
            </a:r>
            <a:r>
              <a:rPr lang="pl-PL" sz="1200" dirty="0" smtClean="0"/>
              <a:t>f2f</a:t>
            </a:r>
            <a:r>
              <a:rPr lang="be-BY" sz="1200" dirty="0" smtClean="0"/>
              <a:t>, дыстанцыйнае (тэлефон, зум, </a:t>
            </a:r>
            <a:r>
              <a:rPr lang="pl-PL" sz="1200" dirty="0" smtClean="0"/>
              <a:t>ets)</a:t>
            </a:r>
          </a:p>
          <a:p>
            <a:pPr marL="171450" indent="-171450">
              <a:lnSpc>
                <a:spcPct val="114000"/>
              </a:lnSpc>
              <a:buFont typeface="Wingdings" pitchFamily="2" charset="2"/>
              <a:buChar char="ü"/>
            </a:pPr>
            <a:r>
              <a:rPr lang="ru-RU" sz="1200" dirty="0" smtClean="0"/>
              <a:t>А</a:t>
            </a:r>
            <a:r>
              <a:rPr lang="be-BY" sz="1200" dirty="0" smtClean="0"/>
              <a:t>нкетаванне – афлайн, анлайн</a:t>
            </a:r>
          </a:p>
          <a:p>
            <a:pPr marL="171450" indent="-171450">
              <a:lnSpc>
                <a:spcPct val="114000"/>
              </a:lnSpc>
              <a:buFont typeface="Wingdings" pitchFamily="2" charset="2"/>
              <a:buChar char="ü"/>
            </a:pPr>
            <a:r>
              <a:rPr lang="be-BY" sz="1200" dirty="0" smtClean="0"/>
              <a:t>Індывідуальныя / групавыя</a:t>
            </a:r>
          </a:p>
          <a:p>
            <a:pPr marL="171450" indent="-171450">
              <a:lnSpc>
                <a:spcPct val="114000"/>
              </a:lnSpc>
              <a:buFont typeface="Wingdings" pitchFamily="2" charset="2"/>
              <a:buChar char="ü"/>
            </a:pPr>
            <a:r>
              <a:rPr lang="be-BY" sz="1200" dirty="0" smtClean="0"/>
              <a:t>Суцэльныя / выбаркавыя / панэльныя</a:t>
            </a:r>
            <a:endParaRPr lang="ru-RU" sz="1200" dirty="0" smtClean="0"/>
          </a:p>
        </p:txBody>
      </p:sp>
      <p:cxnSp>
        <p:nvCxnSpPr>
          <p:cNvPr id="6" name="Прямая со стрелкой 5"/>
          <p:cNvCxnSpPr>
            <a:endCxn id="4" idx="1"/>
          </p:cNvCxnSpPr>
          <p:nvPr/>
        </p:nvCxnSpPr>
        <p:spPr>
          <a:xfrm flipV="1">
            <a:off x="2411760" y="950697"/>
            <a:ext cx="2304256" cy="21990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7" idx="1"/>
          </p:cNvCxnSpPr>
          <p:nvPr/>
        </p:nvCxnSpPr>
        <p:spPr>
          <a:xfrm flipV="1">
            <a:off x="2771800" y="2092309"/>
            <a:ext cx="2145702" cy="1343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8" idx="1"/>
          </p:cNvCxnSpPr>
          <p:nvPr/>
        </p:nvCxnSpPr>
        <p:spPr>
          <a:xfrm flipV="1">
            <a:off x="2771800" y="2943615"/>
            <a:ext cx="2145702" cy="9242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9" idx="1"/>
          </p:cNvCxnSpPr>
          <p:nvPr/>
        </p:nvCxnSpPr>
        <p:spPr>
          <a:xfrm flipV="1">
            <a:off x="2392791" y="4119049"/>
            <a:ext cx="2323225" cy="131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26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00100"/>
          </a:xfrm>
        </p:spPr>
        <p:txBody>
          <a:bodyPr/>
          <a:lstStyle/>
          <a:p>
            <a:r>
              <a:rPr lang="be-BY" dirty="0" smtClean="0"/>
              <a:t>Віды даследаванняў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7993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be-BY" sz="1200" dirty="0" smtClean="0"/>
              <a:t>Па накірунку:</a:t>
            </a:r>
            <a:endParaRPr lang="be-BY" sz="1200" dirty="0"/>
          </a:p>
          <a:p>
            <a:pPr>
              <a:buFontTx/>
              <a:buChar char="-"/>
            </a:pPr>
            <a:r>
              <a:rPr lang="be-BY" sz="1200" dirty="0"/>
              <a:t>ф</a:t>
            </a:r>
            <a:r>
              <a:rPr lang="be-BY" sz="1200" dirty="0" smtClean="0"/>
              <a:t>ундаментальныя – дадатковая веда</a:t>
            </a:r>
          </a:p>
          <a:p>
            <a:pPr>
              <a:buFontTx/>
              <a:buChar char="-"/>
            </a:pPr>
            <a:r>
              <a:rPr lang="be-BY" sz="1200" dirty="0"/>
              <a:t>п</a:t>
            </a:r>
            <a:r>
              <a:rPr lang="be-BY" sz="1200" dirty="0" smtClean="0"/>
              <a:t>рыкладныя – вырашэнне праблемы</a:t>
            </a:r>
          </a:p>
          <a:p>
            <a:pPr>
              <a:buFontTx/>
              <a:buChar char="-"/>
            </a:pPr>
            <a:endParaRPr lang="be-BY" sz="1200" dirty="0"/>
          </a:p>
          <a:p>
            <a:pPr marL="109728" indent="0">
              <a:buNone/>
            </a:pPr>
            <a:r>
              <a:rPr lang="be-BY" sz="1200" dirty="0" smtClean="0"/>
              <a:t>Па крыніцах:</a:t>
            </a:r>
          </a:p>
          <a:p>
            <a:pPr>
              <a:buFontTx/>
              <a:buChar char="-"/>
            </a:pPr>
            <a:r>
              <a:rPr lang="be-BY" sz="1200" dirty="0" smtClean="0"/>
              <a:t>тэарэтычные (кабінетныя)</a:t>
            </a:r>
          </a:p>
          <a:p>
            <a:pPr>
              <a:buFontTx/>
              <a:buChar char="-"/>
            </a:pPr>
            <a:r>
              <a:rPr lang="be-BY" sz="1200" dirty="0" smtClean="0"/>
              <a:t>эмпірычныя («палявыя» +)</a:t>
            </a:r>
            <a:endParaRPr lang="ru-RU" sz="1400" dirty="0"/>
          </a:p>
          <a:p>
            <a:pPr marL="109728" indent="0">
              <a:buNone/>
            </a:pPr>
            <a:endParaRPr lang="be-BY" sz="1400" dirty="0"/>
          </a:p>
          <a:p>
            <a:pPr marL="109728" indent="0">
              <a:buNone/>
            </a:pPr>
            <a:r>
              <a:rPr lang="be-BY" sz="1200" dirty="0" smtClean="0"/>
              <a:t>Па </a:t>
            </a:r>
            <a:r>
              <a:rPr lang="be-BY" sz="1200" dirty="0"/>
              <a:t>рэгулярнасці:</a:t>
            </a:r>
          </a:p>
          <a:p>
            <a:pPr marL="285750" indent="-285750">
              <a:buFontTx/>
              <a:buChar char="-"/>
            </a:pPr>
            <a:r>
              <a:rPr lang="be-BY" sz="1200" dirty="0"/>
              <a:t>разавыя ( у т.л. пілотныя)</a:t>
            </a:r>
          </a:p>
          <a:p>
            <a:pPr marL="285750" indent="-285750">
              <a:buFontTx/>
              <a:buChar char="-"/>
            </a:pPr>
            <a:r>
              <a:rPr lang="be-BY" sz="1200" dirty="0"/>
              <a:t>п</a:t>
            </a:r>
            <a:r>
              <a:rPr lang="be-BY" sz="1200" dirty="0" smtClean="0"/>
              <a:t>аўторныя (лангіцюд, кагортныя)</a:t>
            </a:r>
            <a:endParaRPr lang="be-BY" sz="1200" dirty="0"/>
          </a:p>
          <a:p>
            <a:pPr marL="285750" indent="-285750">
              <a:buFontTx/>
              <a:buChar char="-"/>
            </a:pPr>
            <a:r>
              <a:rPr lang="be-BY" sz="1200" dirty="0"/>
              <a:t>маніторынг </a:t>
            </a:r>
            <a:endParaRPr lang="ru-RU" sz="1200" dirty="0"/>
          </a:p>
          <a:p>
            <a:pPr marL="109728" indent="0">
              <a:buNone/>
            </a:pPr>
            <a:endParaRPr lang="be-BY" sz="1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067944" y="1923678"/>
            <a:ext cx="35283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1200" dirty="0" smtClean="0"/>
              <a:t>Па працягласці:</a:t>
            </a:r>
          </a:p>
          <a:p>
            <a:pPr marL="285750" indent="-285750">
              <a:spcBef>
                <a:spcPts val="300"/>
              </a:spcBef>
              <a:buFontTx/>
              <a:buChar char="-"/>
            </a:pPr>
            <a:r>
              <a:rPr lang="be-BY" sz="1200" dirty="0"/>
              <a:t>д</a:t>
            </a:r>
            <a:r>
              <a:rPr lang="be-BY" sz="1200" dirty="0" smtClean="0"/>
              <a:t>оўгатэрміновыя (3 гады +)</a:t>
            </a:r>
          </a:p>
          <a:p>
            <a:pPr marL="285750" indent="-285750">
              <a:spcBef>
                <a:spcPts val="300"/>
              </a:spcBef>
              <a:buFontTx/>
              <a:buChar char="-"/>
            </a:pPr>
            <a:r>
              <a:rPr lang="be-BY" sz="1200" dirty="0"/>
              <a:t>с</a:t>
            </a:r>
            <a:r>
              <a:rPr lang="be-BY" sz="1200" dirty="0" smtClean="0"/>
              <a:t>ярэднетэрміновыя (ад 6 мес. да 3 гадоў)</a:t>
            </a:r>
          </a:p>
          <a:p>
            <a:pPr marL="285750" indent="-285750">
              <a:spcBef>
                <a:spcPts val="300"/>
              </a:spcBef>
              <a:buFontTx/>
              <a:buChar char="-"/>
            </a:pPr>
            <a:r>
              <a:rPr lang="be-BY" sz="1200" dirty="0"/>
              <a:t>к</a:t>
            </a:r>
            <a:r>
              <a:rPr lang="be-BY" sz="1200" dirty="0" smtClean="0"/>
              <a:t>ароткатэрміновыя (ад 2 да 6 мес.)</a:t>
            </a:r>
          </a:p>
          <a:p>
            <a:pPr marL="285750" indent="-285750">
              <a:spcBef>
                <a:spcPts val="300"/>
              </a:spcBef>
              <a:buFontTx/>
              <a:buChar char="-"/>
            </a:pPr>
            <a:r>
              <a:rPr lang="be-BY" sz="1200" dirty="0"/>
              <a:t>э</a:t>
            </a:r>
            <a:r>
              <a:rPr lang="be-BY" sz="1200" dirty="0" smtClean="0"/>
              <a:t>кспрэс-даследаванні (да 2 мес.)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6016" y="3291830"/>
            <a:ext cx="3888432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1200" dirty="0" smtClean="0"/>
              <a:t>Па глыбіны:</a:t>
            </a:r>
          </a:p>
          <a:p>
            <a:pPr marL="285750" indent="-285750">
              <a:spcBef>
                <a:spcPts val="300"/>
              </a:spcBef>
              <a:buFontTx/>
              <a:buChar char="-"/>
            </a:pPr>
            <a:r>
              <a:rPr lang="be-BY" sz="1200" dirty="0" smtClean="0"/>
              <a:t>пошукавыя (інфармацыя / інф. даведка)</a:t>
            </a:r>
          </a:p>
          <a:p>
            <a:pPr marL="285750" indent="-285750">
              <a:spcBef>
                <a:spcPts val="300"/>
              </a:spcBef>
              <a:buFontTx/>
              <a:buChar char="-"/>
            </a:pPr>
            <a:r>
              <a:rPr lang="be-BY" sz="1200" dirty="0"/>
              <a:t>а</a:t>
            </a:r>
            <a:r>
              <a:rPr lang="be-BY" sz="1200" dirty="0" smtClean="0"/>
              <a:t>пісальныя (інфармацыйная справаздача)</a:t>
            </a:r>
          </a:p>
          <a:p>
            <a:pPr marL="285750" indent="-285750">
              <a:spcBef>
                <a:spcPts val="300"/>
              </a:spcBef>
              <a:buFontTx/>
              <a:buChar char="-"/>
            </a:pPr>
            <a:r>
              <a:rPr lang="be-BY" sz="1200" dirty="0"/>
              <a:t>а</a:t>
            </a:r>
            <a:r>
              <a:rPr lang="be-BY" sz="1200" dirty="0" smtClean="0"/>
              <a:t>налітычныя (аналітычная справаздача)</a:t>
            </a:r>
          </a:p>
        </p:txBody>
      </p:sp>
    </p:spTree>
    <p:extLst>
      <p:ext uri="{BB962C8B-B14F-4D97-AF65-F5344CB8AC3E}">
        <p14:creationId xmlns:p14="http://schemas.microsoft.com/office/powerpoint/2010/main" val="247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Программа социологического исследова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571750"/>
            <a:ext cx="3133725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00100"/>
          </a:xfrm>
        </p:spPr>
        <p:txBody>
          <a:bodyPr/>
          <a:lstStyle/>
          <a:p>
            <a:r>
              <a:rPr lang="be-BY" dirty="0" smtClean="0"/>
              <a:t>Віды па ахопу сукупнасці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7993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be-BY" sz="1400" dirty="0" smtClean="0"/>
              <a:t>Па ахопу аб’екта ці генеральнай сукупнасці:</a:t>
            </a:r>
          </a:p>
          <a:p>
            <a:pPr marL="109728" indent="0">
              <a:buNone/>
            </a:pPr>
            <a:endParaRPr lang="be-BY" sz="1400" dirty="0" smtClean="0"/>
          </a:p>
          <a:p>
            <a:pPr>
              <a:buFontTx/>
              <a:buChar char="-"/>
            </a:pPr>
            <a:r>
              <a:rPr lang="be-BY" sz="1400" dirty="0" smtClean="0"/>
              <a:t>монаграфічныя (тыпу кейс-стадзі)</a:t>
            </a:r>
          </a:p>
          <a:p>
            <a:pPr>
              <a:buFontTx/>
              <a:buChar char="-"/>
            </a:pPr>
            <a:r>
              <a:rPr lang="be-BY" sz="1400" dirty="0" smtClean="0"/>
              <a:t>группавыя (тыпу сацыяметрыі)</a:t>
            </a:r>
          </a:p>
          <a:p>
            <a:pPr>
              <a:buFontTx/>
              <a:buChar char="-"/>
            </a:pPr>
            <a:r>
              <a:rPr lang="be-BY" sz="1400" dirty="0" smtClean="0"/>
              <a:t>суцэльныя (тыпу перапісу)</a:t>
            </a:r>
          </a:p>
          <a:p>
            <a:pPr>
              <a:buFontTx/>
              <a:buChar char="-"/>
            </a:pPr>
            <a:r>
              <a:rPr lang="be-BY" sz="1400" dirty="0" smtClean="0"/>
              <a:t>выбаркавыя (класіка)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5580112" y="1059582"/>
            <a:ext cx="3528392" cy="3670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1200" dirty="0">
                <a:solidFill>
                  <a:srgbClr val="FF0000"/>
                </a:solidFill>
              </a:rPr>
              <a:t>Генеральная </a:t>
            </a:r>
            <a:r>
              <a:rPr lang="ru-RU" sz="1200" dirty="0" err="1">
                <a:solidFill>
                  <a:srgbClr val="FF0000"/>
                </a:solidFill>
              </a:rPr>
              <a:t>сукупнасць</a:t>
            </a:r>
            <a:r>
              <a:rPr lang="ru-RU" sz="1200" dirty="0">
                <a:solidFill>
                  <a:srgbClr val="FF0000"/>
                </a:solidFill>
              </a:rPr>
              <a:t> </a:t>
            </a:r>
            <a:endParaRPr lang="ru-RU" sz="1200" dirty="0" smtClean="0">
              <a:solidFill>
                <a:srgbClr val="FF0000"/>
              </a:solidFill>
            </a:endParaRPr>
          </a:p>
          <a:p>
            <a:pPr marL="171450" indent="-171450">
              <a:lnSpc>
                <a:spcPct val="114000"/>
              </a:lnSpc>
              <a:buFontTx/>
              <a:buChar char="-"/>
            </a:pPr>
            <a:r>
              <a:rPr lang="ru-RU" sz="1200" dirty="0" err="1" smtClean="0">
                <a:solidFill>
                  <a:schemeClr val="bg1">
                    <a:lumMod val="50000"/>
                  </a:schemeClr>
                </a:solidFill>
              </a:rPr>
              <a:t>сукупнасць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усіх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аб'ектаў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адзінак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),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адносна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якіх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мяркуецца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рабіць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высновы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пры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вывучэнні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канкрэтнай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задачы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171450" indent="-171450">
              <a:lnSpc>
                <a:spcPct val="114000"/>
              </a:lnSpc>
              <a:buFontTx/>
              <a:buChar char="-"/>
            </a:pPr>
            <a:endParaRPr lang="be-BY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be-BY" sz="1200" dirty="0" smtClean="0">
                <a:solidFill>
                  <a:srgbClr val="FF0000"/>
                </a:solidFill>
              </a:rPr>
              <a:t>Выбарка</a:t>
            </a:r>
          </a:p>
          <a:p>
            <a:pPr marL="171450" indent="-171450">
              <a:lnSpc>
                <a:spcPct val="114000"/>
              </a:lnSpc>
              <a:buFontTx/>
              <a:buChar char="-"/>
            </a:pPr>
            <a:r>
              <a:rPr lang="ru-RU" sz="1200" dirty="0" err="1" smtClean="0">
                <a:solidFill>
                  <a:schemeClr val="bg1">
                    <a:lumMod val="50000"/>
                  </a:schemeClr>
                </a:solidFill>
              </a:rPr>
              <a:t>частка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генеральнай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сукупнасці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</a:rPr>
              <a:t>элементаў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, якая </a:t>
            </a:r>
            <a:r>
              <a:rPr lang="ru-RU" sz="1200" dirty="0" err="1" smtClean="0">
                <a:solidFill>
                  <a:schemeClr val="bg1">
                    <a:lumMod val="50000"/>
                  </a:schemeClr>
                </a:solidFill>
              </a:rPr>
              <a:t>ахопліваецца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bg1">
                    <a:lumMod val="50000"/>
                  </a:schemeClr>
                </a:solidFill>
              </a:rPr>
              <a:t>даследаваннем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628650" lvl="1" indent="-171450">
              <a:lnSpc>
                <a:spcPct val="114000"/>
              </a:lnSpc>
              <a:buFont typeface="Wingdings" pitchFamily="2" charset="2"/>
              <a:buChar char="q"/>
            </a:pPr>
            <a:r>
              <a:rPr lang="be-BY" sz="1200" dirty="0" smtClean="0">
                <a:solidFill>
                  <a:schemeClr val="bg1">
                    <a:lumMod val="50000"/>
                  </a:schemeClr>
                </a:solidFill>
              </a:rPr>
              <a:t>залежныя</a:t>
            </a:r>
          </a:p>
          <a:p>
            <a:pPr marL="628650" lvl="1" indent="-171450">
              <a:lnSpc>
                <a:spcPct val="114000"/>
              </a:lnSpc>
              <a:buFont typeface="Wingdings" pitchFamily="2" charset="2"/>
              <a:buChar char="q"/>
            </a:pPr>
            <a:r>
              <a:rPr lang="be-BY" sz="1200" dirty="0" smtClean="0">
                <a:solidFill>
                  <a:schemeClr val="bg1">
                    <a:lumMod val="50000"/>
                  </a:schemeClr>
                </a:solidFill>
              </a:rPr>
              <a:t>незалежныя </a:t>
            </a:r>
            <a:endParaRPr lang="ru-RU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628650" lvl="1" indent="-171450">
              <a:lnSpc>
                <a:spcPct val="114000"/>
              </a:lnSpc>
              <a:buFont typeface="Wingdings" pitchFamily="2" charset="2"/>
              <a:buChar char="v"/>
            </a:pPr>
            <a:r>
              <a:rPr lang="be-BY" sz="1200" dirty="0" smtClean="0">
                <a:solidFill>
                  <a:schemeClr val="bg1">
                    <a:lumMod val="50000"/>
                  </a:schemeClr>
                </a:solidFill>
              </a:rPr>
              <a:t>імавернасныя</a:t>
            </a:r>
          </a:p>
          <a:p>
            <a:pPr marL="1085850" lvl="2" indent="-171450">
              <a:lnSpc>
                <a:spcPct val="114000"/>
              </a:lnSpc>
              <a:buFont typeface="Wingdings" pitchFamily="2" charset="2"/>
              <a:buChar char="Ø"/>
            </a:pPr>
            <a:r>
              <a:rPr lang="be-BY" sz="1200" dirty="0" smtClean="0">
                <a:solidFill>
                  <a:schemeClr val="bg1">
                    <a:lumMod val="50000"/>
                  </a:schemeClr>
                </a:solidFill>
              </a:rPr>
              <a:t>сістэматычная</a:t>
            </a:r>
          </a:p>
          <a:p>
            <a:pPr marL="1085850" lvl="2" indent="-171450">
              <a:lnSpc>
                <a:spcPct val="114000"/>
              </a:lnSpc>
              <a:buFont typeface="Wingdings" pitchFamily="2" charset="2"/>
              <a:buChar char="Ø"/>
            </a:pPr>
            <a:r>
              <a:rPr lang="be-BY" sz="1200" dirty="0" smtClean="0">
                <a:solidFill>
                  <a:schemeClr val="bg1">
                    <a:lumMod val="50000"/>
                  </a:schemeClr>
                </a:solidFill>
              </a:rPr>
              <a:t>гнездавая</a:t>
            </a:r>
          </a:p>
          <a:p>
            <a:pPr marL="1085850" lvl="2" indent="-171450">
              <a:lnSpc>
                <a:spcPct val="114000"/>
              </a:lnSpc>
              <a:buFont typeface="Wingdings" pitchFamily="2" charset="2"/>
              <a:buChar char="Ø"/>
            </a:pPr>
            <a:r>
              <a:rPr lang="be-BY" sz="1200" dirty="0" smtClean="0">
                <a:solidFill>
                  <a:schemeClr val="bg1">
                    <a:lumMod val="50000"/>
                  </a:schemeClr>
                </a:solidFill>
              </a:rPr>
              <a:t>раяніраваная</a:t>
            </a:r>
          </a:p>
          <a:p>
            <a:pPr marL="628650" lvl="1" indent="-171450">
              <a:lnSpc>
                <a:spcPct val="114000"/>
              </a:lnSpc>
              <a:buFont typeface="Wingdings" pitchFamily="2" charset="2"/>
              <a:buChar char="v"/>
            </a:pPr>
            <a:r>
              <a:rPr lang="be-BY" sz="1200" dirty="0" smtClean="0">
                <a:solidFill>
                  <a:schemeClr val="bg1">
                    <a:lumMod val="50000"/>
                  </a:schemeClr>
                </a:solidFill>
              </a:rPr>
              <a:t>неімавернасныя</a:t>
            </a:r>
          </a:p>
          <a:p>
            <a:pPr marL="628650" lvl="1" indent="-171450">
              <a:lnSpc>
                <a:spcPct val="114000"/>
              </a:lnSpc>
              <a:buFont typeface="Wingdings" pitchFamily="2" charset="2"/>
              <a:buChar char="v"/>
            </a:pPr>
            <a:r>
              <a:rPr lang="be-BY" sz="1200" dirty="0" smtClean="0">
                <a:solidFill>
                  <a:schemeClr val="bg1">
                    <a:lumMod val="50000"/>
                  </a:schemeClr>
                </a:solidFill>
              </a:rPr>
              <a:t>змешаныя</a:t>
            </a:r>
          </a:p>
          <a:p>
            <a:pPr lvl="1">
              <a:lnSpc>
                <a:spcPct val="114000"/>
              </a:lnSpc>
            </a:pP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8" name="Picture 4" descr="Можно ли жарить в кастрюле: критерии выбора кастрюли с возможностью жар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98" y="2787774"/>
            <a:ext cx="2171454" cy="152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24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1342</TotalTime>
  <Words>1013</Words>
  <Application>Microsoft Office PowerPoint</Application>
  <PresentationFormat>Экран (16:9)</PresentationFormat>
  <Paragraphs>232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САЦЫЯЛАГІЧНЫЯ ДАСЛЕДАВАННІ</vt:lpstr>
      <vt:lpstr>Уводзіны</vt:lpstr>
      <vt:lpstr>Сацыялогія як навука</vt:lpstr>
      <vt:lpstr>Схема грамадства</vt:lpstr>
      <vt:lpstr>НКК</vt:lpstr>
      <vt:lpstr>Даследаванні</vt:lpstr>
      <vt:lpstr>Віды па метадах</vt:lpstr>
      <vt:lpstr>Віды даследаванняў</vt:lpstr>
      <vt:lpstr>Віды па ахопу сукупнасці</vt:lpstr>
      <vt:lpstr>Што маем зараз</vt:lpstr>
      <vt:lpstr>Што маем зараз</vt:lpstr>
      <vt:lpstr>На што звяртаць увагу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САЦЫЯЛЬНАЯ СТАТЫКА</dc:title>
  <dc:creator>Пользователь</dc:creator>
  <cp:lastModifiedBy>Пользователь</cp:lastModifiedBy>
  <cp:revision>36</cp:revision>
  <dcterms:created xsi:type="dcterms:W3CDTF">2023-11-21T13:03:21Z</dcterms:created>
  <dcterms:modified xsi:type="dcterms:W3CDTF">2024-05-22T06:59:10Z</dcterms:modified>
</cp:coreProperties>
</file>